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comments/comment1.xml" ContentType="application/vnd.openxmlformats-officedocument.presentationml.comment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84" r:id="rId1"/>
  </p:sldMasterIdLst>
  <p:sldIdLst>
    <p:sldId id="256" r:id="rId2"/>
    <p:sldId id="279" r:id="rId3"/>
    <p:sldId id="269" r:id="rId4"/>
    <p:sldId id="268" r:id="rId5"/>
    <p:sldId id="281" r:id="rId6"/>
    <p:sldId id="270" r:id="rId7"/>
    <p:sldId id="271" r:id="rId8"/>
    <p:sldId id="288" r:id="rId9"/>
    <p:sldId id="274" r:id="rId10"/>
    <p:sldId id="257" r:id="rId11"/>
    <p:sldId id="284" r:id="rId12"/>
    <p:sldId id="287" r:id="rId13"/>
    <p:sldId id="289" r:id="rId14"/>
    <p:sldId id="258" r:id="rId15"/>
    <p:sldId id="259" r:id="rId16"/>
    <p:sldId id="292" r:id="rId17"/>
    <p:sldId id="277" r:id="rId18"/>
    <p:sldId id="276" r:id="rId19"/>
    <p:sldId id="296" r:id="rId20"/>
    <p:sldId id="261" r:id="rId21"/>
    <p:sldId id="298" r:id="rId22"/>
    <p:sldId id="262" r:id="rId23"/>
    <p:sldId id="263" r:id="rId24"/>
    <p:sldId id="264" r:id="rId25"/>
    <p:sldId id="302" r:id="rId26"/>
    <p:sldId id="301" r:id="rId27"/>
    <p:sldId id="303" r:id="rId2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p" initials="h" lastIdx="1" clrIdx="0">
    <p:extLst>
      <p:ext uri="{19B8F6BF-5375-455C-9EA6-DF929625EA0E}">
        <p15:presenceInfo xmlns:p15="http://schemas.microsoft.com/office/powerpoint/2012/main" xmlns="" userId="h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6699FF"/>
    <a:srgbClr val="80808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15" autoAdjust="0"/>
    <p:restoredTop sz="86923" autoAdjust="0"/>
  </p:normalViewPr>
  <p:slideViewPr>
    <p:cSldViewPr snapToGrid="0">
      <p:cViewPr>
        <p:scale>
          <a:sx n="82" d="100"/>
          <a:sy n="82" d="100"/>
        </p:scale>
        <p:origin x="-1512" y="-6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6-08T18:04:48.063" idx="1">
    <p:pos x="3888" y="3946"/>
    <p:text/>
    <p:extLst>
      <p:ext uri="{C676402C-5697-4E1C-873F-D02D1690AC5C}">
        <p15:threadingInfo xmlns:p15="http://schemas.microsoft.com/office/powerpoint/2012/main" xmlns="" timeZoneBias="-1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Título"/>
          <p:cNvSpPr>
            <a:spLocks noGrp="1"/>
          </p:cNvSpPr>
          <p:nvPr>
            <p:ph type="ctrTitle"/>
          </p:nvPr>
        </p:nvSpPr>
        <p:spPr>
          <a:xfrm>
            <a:off x="381000" y="4853411"/>
            <a:ext cx="8458200" cy="1222375"/>
          </a:xfrm>
        </p:spPr>
        <p:txBody>
          <a:bodyPr anchor="t"/>
          <a:lstStyle/>
          <a:p>
            <a:r>
              <a:rPr kumimoji="0" lang="es-ES"/>
              <a:t>Haga clic para modificar el estilo de título del patrón</a:t>
            </a:r>
            <a:endParaRPr kumimoji="0"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a:t>Haga clic para modificar el estilo de subtítulo del patrón</a:t>
            </a:r>
            <a:endParaRPr kumimoji="0" lang="en-US"/>
          </a:p>
        </p:txBody>
      </p:sp>
      <p:sp>
        <p:nvSpPr>
          <p:cNvPr id="16" name="15 Marcador de fecha"/>
          <p:cNvSpPr>
            <a:spLocks noGrp="1"/>
          </p:cNvSpPr>
          <p:nvPr>
            <p:ph type="dt" sz="half" idx="10"/>
          </p:nvPr>
        </p:nvSpPr>
        <p:spPr/>
        <p:txBody>
          <a:bodyPr/>
          <a:lstStyle/>
          <a:p>
            <a:fld id="{8DC67188-E5B5-4756-808D-9FF77B27285D}" type="datetimeFigureOut">
              <a:rPr lang="es-ES" smtClean="0"/>
              <a:pPr/>
              <a:t>01/07/2020</a:t>
            </a:fld>
            <a:endParaRPr lang="es-ES"/>
          </a:p>
        </p:txBody>
      </p:sp>
      <p:sp>
        <p:nvSpPr>
          <p:cNvPr id="2" name="1 Marcador de pie de página"/>
          <p:cNvSpPr>
            <a:spLocks noGrp="1"/>
          </p:cNvSpPr>
          <p:nvPr>
            <p:ph type="ftr" sz="quarter" idx="11"/>
          </p:nvPr>
        </p:nvSpPr>
        <p:spPr/>
        <p:txBody>
          <a:bodyPr/>
          <a:lstStyle/>
          <a:p>
            <a:endParaRPr lang="es-ES"/>
          </a:p>
        </p:txBody>
      </p:sp>
      <p:sp>
        <p:nvSpPr>
          <p:cNvPr id="15" name="14 Marcador de número de diapositiva"/>
          <p:cNvSpPr>
            <a:spLocks noGrp="1"/>
          </p:cNvSpPr>
          <p:nvPr>
            <p:ph type="sldNum" sz="quarter" idx="12"/>
          </p:nvPr>
        </p:nvSpPr>
        <p:spPr>
          <a:xfrm>
            <a:off x="8229600" y="6473952"/>
            <a:ext cx="758952" cy="246888"/>
          </a:xfrm>
        </p:spPr>
        <p:txBody>
          <a:bodyPr/>
          <a:lstStyle/>
          <a:p>
            <a:fld id="{637F243C-442A-4977-9266-E74E8E7EC42A}" type="slidenum">
              <a:rPr lang="es-ES" smtClean="0"/>
              <a:pPr/>
              <a:t>‹Nº›</a:t>
            </a:fld>
            <a:endParaRPr lang="es-ES"/>
          </a:p>
        </p:txBody>
      </p:sp>
    </p:spTree>
  </p:cSld>
  <p:clrMapOvr>
    <a:masterClrMapping/>
  </p:clrMapOvr>
  <p:transition spd="slow" advTm="2371">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8DC67188-E5B5-4756-808D-9FF77B27285D}" type="datetimeFigureOut">
              <a:rPr lang="es-ES" smtClean="0"/>
              <a:pPr/>
              <a:t>01/07/2020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37F243C-442A-4977-9266-E74E8E7EC42A}" type="slidenum">
              <a:rPr lang="es-ES" smtClean="0"/>
              <a:pPr/>
              <a:t>‹Nº›</a:t>
            </a:fld>
            <a:endParaRPr lang="es-ES"/>
          </a:p>
        </p:txBody>
      </p:sp>
    </p:spTree>
  </p:cSld>
  <p:clrMapOvr>
    <a:masterClrMapping/>
  </p:clrMapOvr>
  <p:transition spd="slow" advTm="2371">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8DC67188-E5B5-4756-808D-9FF77B27285D}" type="datetimeFigureOut">
              <a:rPr lang="es-ES" smtClean="0"/>
              <a:pPr/>
              <a:t>01/07/2020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37F243C-442A-4977-9266-E74E8E7EC42A}" type="slidenum">
              <a:rPr lang="es-ES" smtClean="0"/>
              <a:pPr/>
              <a:t>‹Nº›</a:t>
            </a:fld>
            <a:endParaRPr lang="es-ES"/>
          </a:p>
        </p:txBody>
      </p:sp>
    </p:spTree>
  </p:cSld>
  <p:clrMapOvr>
    <a:masterClrMapping/>
  </p:clrMapOvr>
  <p:transition spd="slow" advTm="2371">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kumimoji="0" lang="es-ES"/>
              <a:t>Haga clic para modificar el estilo de título del patrón</a:t>
            </a:r>
            <a:endParaRPr kumimoji="0" lang="en-US"/>
          </a:p>
        </p:txBody>
      </p:sp>
      <p:sp>
        <p:nvSpPr>
          <p:cNvPr id="27" name="26 Marcador de contenido"/>
          <p:cNvSpPr>
            <a:spLocks noGrp="1"/>
          </p:cNvSpPr>
          <p:nvPr>
            <p:ph idx="1"/>
          </p:nvPr>
        </p:nvSpPr>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25" name="24 Marcador de fecha"/>
          <p:cNvSpPr>
            <a:spLocks noGrp="1"/>
          </p:cNvSpPr>
          <p:nvPr>
            <p:ph type="dt" sz="half" idx="10"/>
          </p:nvPr>
        </p:nvSpPr>
        <p:spPr/>
        <p:txBody>
          <a:bodyPr/>
          <a:lstStyle/>
          <a:p>
            <a:fld id="{8DC67188-E5B5-4756-808D-9FF77B27285D}" type="datetimeFigureOut">
              <a:rPr lang="es-ES" smtClean="0"/>
              <a:pPr/>
              <a:t>01/07/2020</a:t>
            </a:fld>
            <a:endParaRPr lang="es-ES"/>
          </a:p>
        </p:txBody>
      </p:sp>
      <p:sp>
        <p:nvSpPr>
          <p:cNvPr id="19" name="18 Marcador de pie de página"/>
          <p:cNvSpPr>
            <a:spLocks noGrp="1"/>
          </p:cNvSpPr>
          <p:nvPr>
            <p:ph type="ftr" sz="quarter" idx="11"/>
          </p:nvPr>
        </p:nvSpPr>
        <p:spPr>
          <a:xfrm>
            <a:off x="3581400" y="76200"/>
            <a:ext cx="2895600" cy="288925"/>
          </a:xfrm>
        </p:spPr>
        <p:txBody>
          <a:bodyPr/>
          <a:lstStyle/>
          <a:p>
            <a:endParaRPr lang="es-ES"/>
          </a:p>
        </p:txBody>
      </p:sp>
      <p:sp>
        <p:nvSpPr>
          <p:cNvPr id="16" name="15 Marcador de número de diapositiva"/>
          <p:cNvSpPr>
            <a:spLocks noGrp="1"/>
          </p:cNvSpPr>
          <p:nvPr>
            <p:ph type="sldNum" sz="quarter" idx="12"/>
          </p:nvPr>
        </p:nvSpPr>
        <p:spPr>
          <a:xfrm>
            <a:off x="8229600" y="6473952"/>
            <a:ext cx="758952" cy="246888"/>
          </a:xfrm>
        </p:spPr>
        <p:txBody>
          <a:bodyPr/>
          <a:lstStyle/>
          <a:p>
            <a:fld id="{637F243C-442A-4977-9266-E74E8E7EC42A}" type="slidenum">
              <a:rPr lang="es-ES" smtClean="0"/>
              <a:pPr/>
              <a:t>‹Nº›</a:t>
            </a:fld>
            <a:endParaRPr lang="es-ES"/>
          </a:p>
        </p:txBody>
      </p:sp>
    </p:spTree>
  </p:cSld>
  <p:clrMapOvr>
    <a:masterClrMapping/>
  </p:clrMapOvr>
  <p:transition spd="slow" advTm="2371">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a:t>Haga clic para modificar el estilo de texto del patrón</a:t>
            </a:r>
          </a:p>
        </p:txBody>
      </p:sp>
      <p:sp>
        <p:nvSpPr>
          <p:cNvPr id="19" name="18 Marcador de fecha"/>
          <p:cNvSpPr>
            <a:spLocks noGrp="1"/>
          </p:cNvSpPr>
          <p:nvPr>
            <p:ph type="dt" sz="half" idx="10"/>
          </p:nvPr>
        </p:nvSpPr>
        <p:spPr/>
        <p:txBody>
          <a:bodyPr/>
          <a:lstStyle/>
          <a:p>
            <a:fld id="{8DC67188-E5B5-4756-808D-9FF77B27285D}" type="datetimeFigureOut">
              <a:rPr lang="es-ES" smtClean="0"/>
              <a:pPr/>
              <a:t>01/07/2020</a:t>
            </a:fld>
            <a:endParaRPr lang="es-ES"/>
          </a:p>
        </p:txBody>
      </p:sp>
      <p:sp>
        <p:nvSpPr>
          <p:cNvPr id="11" name="10 Marcador de pie de página"/>
          <p:cNvSpPr>
            <a:spLocks noGrp="1"/>
          </p:cNvSpPr>
          <p:nvPr>
            <p:ph type="ftr" sz="quarter" idx="11"/>
          </p:nvPr>
        </p:nvSpPr>
        <p:spPr/>
        <p:txBody>
          <a:bodyPr/>
          <a:lstStyle/>
          <a:p>
            <a:endParaRPr lang="es-ES"/>
          </a:p>
        </p:txBody>
      </p:sp>
      <p:sp>
        <p:nvSpPr>
          <p:cNvPr id="16" name="15 Marcador de número de diapositiva"/>
          <p:cNvSpPr>
            <a:spLocks noGrp="1"/>
          </p:cNvSpPr>
          <p:nvPr>
            <p:ph type="sldNum" sz="quarter" idx="12"/>
          </p:nvPr>
        </p:nvSpPr>
        <p:spPr/>
        <p:txBody>
          <a:bodyPr/>
          <a:lstStyle/>
          <a:p>
            <a:fld id="{637F243C-442A-4977-9266-E74E8E7EC42A}" type="slidenum">
              <a:rPr lang="es-ES" smtClean="0"/>
              <a:pPr/>
              <a:t>‹Nº›</a:t>
            </a:fld>
            <a:endParaRPr lang="es-ES"/>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kumimoji="0" lang="es-ES"/>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transition spd="slow" advTm="2371">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kumimoji="0" lang="es-ES"/>
              <a:t>Haga clic para modificar el estilo de título del patrón</a:t>
            </a:r>
            <a:endParaRPr kumimoji="0"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21" name="20 Marcador de fecha"/>
          <p:cNvSpPr>
            <a:spLocks noGrp="1"/>
          </p:cNvSpPr>
          <p:nvPr>
            <p:ph type="dt" sz="half" idx="10"/>
          </p:nvPr>
        </p:nvSpPr>
        <p:spPr/>
        <p:txBody>
          <a:bodyPr/>
          <a:lstStyle/>
          <a:p>
            <a:fld id="{8DC67188-E5B5-4756-808D-9FF77B27285D}" type="datetimeFigureOut">
              <a:rPr lang="es-ES" smtClean="0"/>
              <a:pPr/>
              <a:t>01/07/2020</a:t>
            </a:fld>
            <a:endParaRPr lang="es-ES"/>
          </a:p>
        </p:txBody>
      </p:sp>
      <p:sp>
        <p:nvSpPr>
          <p:cNvPr id="10" name="9 Marcador de pie de página"/>
          <p:cNvSpPr>
            <a:spLocks noGrp="1"/>
          </p:cNvSpPr>
          <p:nvPr>
            <p:ph type="ftr" sz="quarter" idx="11"/>
          </p:nvPr>
        </p:nvSpPr>
        <p:spPr/>
        <p:txBody>
          <a:bodyPr/>
          <a:lstStyle/>
          <a:p>
            <a:endParaRPr lang="es-ES"/>
          </a:p>
        </p:txBody>
      </p:sp>
      <p:sp>
        <p:nvSpPr>
          <p:cNvPr id="31" name="30 Marcador de número de diapositiva"/>
          <p:cNvSpPr>
            <a:spLocks noGrp="1"/>
          </p:cNvSpPr>
          <p:nvPr>
            <p:ph type="sldNum" sz="quarter" idx="12"/>
          </p:nvPr>
        </p:nvSpPr>
        <p:spPr/>
        <p:txBody>
          <a:bodyPr/>
          <a:lstStyle/>
          <a:p>
            <a:fld id="{637F243C-442A-4977-9266-E74E8E7EC42A}" type="slidenum">
              <a:rPr lang="es-ES" smtClean="0"/>
              <a:pPr/>
              <a:t>‹Nº›</a:t>
            </a:fld>
            <a:endParaRPr lang="es-ES"/>
          </a:p>
        </p:txBody>
      </p:sp>
    </p:spTree>
  </p:cSld>
  <p:clrMapOvr>
    <a:masterClrMapping/>
  </p:clrMapOvr>
  <p:transition spd="slow" advTm="2371">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9" name="28 Título"/>
          <p:cNvSpPr>
            <a:spLocks noGrp="1"/>
          </p:cNvSpPr>
          <p:nvPr>
            <p:ph type="title"/>
          </p:nvPr>
        </p:nvSpPr>
        <p:spPr>
          <a:xfrm>
            <a:off x="304800" y="5410200"/>
            <a:ext cx="8610600" cy="882650"/>
          </a:xfrm>
        </p:spPr>
        <p:txBody>
          <a:bodyPr anchor="ctr"/>
          <a:lstStyle>
            <a:lvl1pPr>
              <a:defRPr/>
            </a:lvl1pPr>
          </a:lstStyle>
          <a:p>
            <a:r>
              <a:rPr kumimoji="0" lang="es-ES"/>
              <a:t>Haga clic para modificar el estilo de título del patrón</a:t>
            </a:r>
            <a:endParaRPr kumimoji="0"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10" name="9 Marcador de fecha"/>
          <p:cNvSpPr>
            <a:spLocks noGrp="1"/>
          </p:cNvSpPr>
          <p:nvPr>
            <p:ph type="dt" sz="half" idx="10"/>
          </p:nvPr>
        </p:nvSpPr>
        <p:spPr/>
        <p:txBody>
          <a:bodyPr/>
          <a:lstStyle/>
          <a:p>
            <a:fld id="{8DC67188-E5B5-4756-808D-9FF77B27285D}" type="datetimeFigureOut">
              <a:rPr lang="es-ES" smtClean="0"/>
              <a:pPr/>
              <a:t>01/07/2020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a:xfrm>
            <a:off x="8229600" y="6477000"/>
            <a:ext cx="762000" cy="246888"/>
          </a:xfrm>
        </p:spPr>
        <p:txBody>
          <a:bodyPr/>
          <a:lstStyle/>
          <a:p>
            <a:fld id="{637F243C-442A-4977-9266-E74E8E7EC42A}" type="slidenum">
              <a:rPr lang="es-ES" smtClean="0"/>
              <a:pPr/>
              <a:t>‹Nº›</a:t>
            </a:fld>
            <a:endParaRPr lang="es-ES"/>
          </a:p>
        </p:txBody>
      </p:sp>
      <p:sp>
        <p:nvSpPr>
          <p:cNvPr id="11" name="10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spd="slow" advTm="2371">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kumimoji="0" lang="es-ES"/>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8DC67188-E5B5-4756-808D-9FF77B27285D}" type="datetimeFigureOut">
              <a:rPr lang="es-ES" smtClean="0"/>
              <a:pPr/>
              <a:t>01/07/2020</a:t>
            </a:fld>
            <a:endParaRPr lang="es-ES"/>
          </a:p>
        </p:txBody>
      </p:sp>
      <p:sp>
        <p:nvSpPr>
          <p:cNvPr id="21" name="20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37F243C-442A-4977-9266-E74E8E7EC42A}" type="slidenum">
              <a:rPr lang="es-ES" smtClean="0"/>
              <a:pPr/>
              <a:t>‹Nº›</a:t>
            </a:fld>
            <a:endParaRPr lang="es-ES"/>
          </a:p>
        </p:txBody>
      </p:sp>
    </p:spTree>
  </p:cSld>
  <p:clrMapOvr>
    <a:masterClrMapping/>
  </p:clrMapOvr>
  <p:transition spd="slow" advTm="2371">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8DC67188-E5B5-4756-808D-9FF77B27285D}" type="datetimeFigureOut">
              <a:rPr lang="es-ES" smtClean="0"/>
              <a:pPr/>
              <a:t>01/07/2020</a:t>
            </a:fld>
            <a:endParaRPr lang="es-ES"/>
          </a:p>
        </p:txBody>
      </p:sp>
      <p:sp>
        <p:nvSpPr>
          <p:cNvPr id="24" name="23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37F243C-442A-4977-9266-E74E8E7EC42A}" type="slidenum">
              <a:rPr lang="es-ES" smtClean="0"/>
              <a:pPr/>
              <a:t>‹Nº›</a:t>
            </a:fld>
            <a:endParaRPr lang="es-ES"/>
          </a:p>
        </p:txBody>
      </p:sp>
    </p:spTree>
  </p:cSld>
  <p:clrMapOvr>
    <a:masterClrMapping/>
  </p:clrMapOvr>
  <p:transition spd="slow" advTm="2371">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7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Título"/>
          <p:cNvSpPr>
            <a:spLocks noGrp="1"/>
          </p:cNvSpPr>
          <p:nvPr>
            <p:ph type="title"/>
          </p:nvPr>
        </p:nvSpPr>
        <p:spPr>
          <a:xfrm>
            <a:off x="457200" y="5486400"/>
            <a:ext cx="8458200" cy="520700"/>
          </a:xfrm>
        </p:spPr>
        <p:txBody>
          <a:bodyPr anchor="ctr"/>
          <a:lstStyle>
            <a:lvl1pPr algn="l">
              <a:buNone/>
              <a:defRPr sz="2000" b="1"/>
            </a:lvl1pPr>
          </a:lstStyle>
          <a:p>
            <a:r>
              <a:rPr kumimoji="0" lang="es-ES"/>
              <a:t>Haga clic para modificar el estilo de título del patrón</a:t>
            </a:r>
            <a:endParaRPr kumimoji="0"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25" name="24 Marcador de fecha"/>
          <p:cNvSpPr>
            <a:spLocks noGrp="1"/>
          </p:cNvSpPr>
          <p:nvPr>
            <p:ph type="dt" sz="half" idx="10"/>
          </p:nvPr>
        </p:nvSpPr>
        <p:spPr/>
        <p:txBody>
          <a:bodyPr/>
          <a:lstStyle/>
          <a:p>
            <a:fld id="{8DC67188-E5B5-4756-808D-9FF77B27285D}" type="datetimeFigureOut">
              <a:rPr lang="es-ES" smtClean="0"/>
              <a:pPr/>
              <a:t>01/07/2020</a:t>
            </a:fld>
            <a:endParaRPr lang="es-ES"/>
          </a:p>
        </p:txBody>
      </p:sp>
      <p:sp>
        <p:nvSpPr>
          <p:cNvPr id="29" name="28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37F243C-442A-4977-9266-E74E8E7EC42A}" type="slidenum">
              <a:rPr lang="es-ES" smtClean="0"/>
              <a:pPr/>
              <a:t>‹Nº›</a:t>
            </a:fld>
            <a:endParaRPr lang="es-ES"/>
          </a:p>
        </p:txBody>
      </p:sp>
    </p:spTree>
  </p:cSld>
  <p:clrMapOvr>
    <a:masterClrMapping/>
  </p:clrMapOvr>
  <p:transition spd="slow" advTm="2371">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s-ES"/>
              <a:t>Haga clic en el icono para agregar una imagen</a:t>
            </a:r>
            <a:endParaRPr kumimoji="0" lang="en-US" dirty="0"/>
          </a:p>
        </p:txBody>
      </p:sp>
      <p:sp>
        <p:nvSpPr>
          <p:cNvPr id="7" name="6 Marcador de fecha"/>
          <p:cNvSpPr>
            <a:spLocks noGrp="1"/>
          </p:cNvSpPr>
          <p:nvPr>
            <p:ph type="dt" sz="half" idx="10"/>
          </p:nvPr>
        </p:nvSpPr>
        <p:spPr/>
        <p:txBody>
          <a:bodyPr/>
          <a:lstStyle/>
          <a:p>
            <a:fld id="{8DC67188-E5B5-4756-808D-9FF77B27285D}" type="datetimeFigureOut">
              <a:rPr lang="es-ES" smtClean="0"/>
              <a:pPr/>
              <a:t>01/07/2020</a:t>
            </a:fld>
            <a:endParaRPr lang="es-ES"/>
          </a:p>
        </p:txBody>
      </p:sp>
      <p:sp>
        <p:nvSpPr>
          <p:cNvPr id="5" name="4 Marcador de pie de página"/>
          <p:cNvSpPr>
            <a:spLocks noGrp="1"/>
          </p:cNvSpPr>
          <p:nvPr>
            <p:ph type="ftr" sz="quarter" idx="11"/>
          </p:nvPr>
        </p:nvSpPr>
        <p:spPr/>
        <p:txBody>
          <a:bodyPr/>
          <a:lstStyle/>
          <a:p>
            <a:endParaRPr lang="es-ES"/>
          </a:p>
        </p:txBody>
      </p:sp>
      <p:sp>
        <p:nvSpPr>
          <p:cNvPr id="31" name="30 Marcador de número de diapositiva"/>
          <p:cNvSpPr>
            <a:spLocks noGrp="1"/>
          </p:cNvSpPr>
          <p:nvPr>
            <p:ph type="sldNum" sz="quarter" idx="12"/>
          </p:nvPr>
        </p:nvSpPr>
        <p:spPr/>
        <p:txBody>
          <a:bodyPr/>
          <a:lstStyle/>
          <a:p>
            <a:fld id="{637F243C-442A-4977-9266-E74E8E7EC42A}" type="slidenum">
              <a:rPr lang="es-ES" smtClean="0"/>
              <a:pPr/>
              <a:t>‹Nº›</a:t>
            </a:fld>
            <a:endParaRPr lang="es-ES"/>
          </a:p>
        </p:txBody>
      </p:sp>
      <p:sp>
        <p:nvSpPr>
          <p:cNvPr id="17" name="16 Título"/>
          <p:cNvSpPr>
            <a:spLocks noGrp="1"/>
          </p:cNvSpPr>
          <p:nvPr>
            <p:ph type="title"/>
          </p:nvPr>
        </p:nvSpPr>
        <p:spPr>
          <a:xfrm>
            <a:off x="381000" y="4993760"/>
            <a:ext cx="5867400" cy="522288"/>
          </a:xfrm>
        </p:spPr>
        <p:txBody>
          <a:bodyPr anchor="ctr"/>
          <a:lstStyle>
            <a:lvl1pPr algn="l">
              <a:buNone/>
              <a:defRPr sz="2000" b="1"/>
            </a:lvl1pPr>
          </a:lstStyle>
          <a:p>
            <a:r>
              <a:rPr kumimoji="0" lang="es-ES"/>
              <a:t>Haga clic para modificar el estilo de título del patrón</a:t>
            </a:r>
            <a:endParaRPr kumimoji="0"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s-ES"/>
              <a:t>Haga clic para modificar el estilo de texto del patrón</a:t>
            </a:r>
          </a:p>
        </p:txBody>
      </p:sp>
    </p:spTree>
  </p:cSld>
  <p:clrMapOvr>
    <a:masterClrMapping/>
  </p:clrMapOvr>
  <p:transition spd="slow" advTm="2371">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arcador de texto"/>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8DC67188-E5B5-4756-808D-9FF77B27285D}" type="datetimeFigureOut">
              <a:rPr lang="es-ES" smtClean="0"/>
              <a:pPr/>
              <a:t>01/07/2020</a:t>
            </a:fld>
            <a:endParaRPr lang="es-ES"/>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s-ES"/>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637F243C-442A-4977-9266-E74E8E7EC42A}" type="slidenum">
              <a:rPr lang="es-ES" smtClean="0"/>
              <a:pPr/>
              <a:t>‹Nº›</a:t>
            </a:fld>
            <a:endParaRPr lang="es-ES"/>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kumimoji="0" lang="es-ES"/>
              <a:t>Haga clic para modificar el estilo de título del patrón</a:t>
            </a:r>
            <a:endParaRPr kumimoji="0"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advTm="2371">
    <p:fade/>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9.jpeg"/><Relationship Id="rId5" Type="http://schemas.openxmlformats.org/officeDocument/2006/relationships/image" Target="../media/image16.jpe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14.jpeg"/><Relationship Id="rId5" Type="http://schemas.openxmlformats.org/officeDocument/2006/relationships/image" Target="../media/image15.jpeg"/><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80604" y="740749"/>
            <a:ext cx="8458200" cy="1222375"/>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PRESENTACIÓN DE LA PROPUESTA </a:t>
            </a:r>
            <a:br>
              <a:rPr lang="es-E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s-E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CREATIVO-HISTÓRICA</a:t>
            </a:r>
            <a:br>
              <a:rPr lang="es-E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s-E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2 Subtítulo"/>
          <p:cNvSpPr>
            <a:spLocks noGrp="1"/>
          </p:cNvSpPr>
          <p:nvPr>
            <p:ph type="subTitle" idx="1"/>
          </p:nvPr>
        </p:nvSpPr>
        <p:spPr>
          <a:xfrm>
            <a:off x="304800" y="2368063"/>
            <a:ext cx="8534400" cy="2432538"/>
          </a:xfrm>
        </p:spPr>
        <p:txBody>
          <a:bodyPr>
            <a:normAutofit/>
          </a:bodyPr>
          <a:lstStyle/>
          <a:p>
            <a:pPr algn="ct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rPr>
              <a:t>LA PRESENCIA DE UN RETRATO DE REMBRANDT EN EL CUADRO LA RENDICIÓN DE BREDA (LAS LANZAS) DE DIEGO VELÁZQUEZ</a:t>
            </a:r>
          </a:p>
        </p:txBody>
      </p:sp>
      <p:sp>
        <p:nvSpPr>
          <p:cNvPr id="5" name="2 Subtítulo"/>
          <p:cNvSpPr txBox="1">
            <a:spLocks/>
          </p:cNvSpPr>
          <p:nvPr/>
        </p:nvSpPr>
        <p:spPr>
          <a:xfrm>
            <a:off x="537516" y="5421923"/>
            <a:ext cx="8458200" cy="914400"/>
          </a:xfrm>
          <a:prstGeom prst="rect">
            <a:avLst/>
          </a:prstGeom>
        </p:spPr>
        <p:txBody>
          <a:bodyPr vert="horz" anchor="b">
            <a:normAutofit/>
          </a:bodyPr>
          <a:lstStyle/>
          <a:p>
            <a:pPr marL="0" marR="0" lvl="0" indent="0" algn="r"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es-ES" sz="2800" i="0" u="none" strike="noStrike" kern="1200" cap="none" spc="0" normalizeH="0" baseline="0" noProof="0" dirty="0">
                <a:ln>
                  <a:noFill/>
                </a:ln>
                <a:solidFill>
                  <a:srgbClr val="FF0000"/>
                </a:solidFill>
                <a:effectLst/>
                <a:uLnTx/>
                <a:uFillTx/>
                <a:latin typeface="+mn-lt"/>
                <a:ea typeface="+mn-ea"/>
                <a:cs typeface="+mn-cs"/>
              </a:rPr>
              <a:t>Miguel Parra Uribe</a:t>
            </a:r>
          </a:p>
        </p:txBody>
      </p:sp>
    </p:spTree>
  </p:cSld>
  <p:clrMapOvr>
    <a:masterClrMapping/>
  </p:clrMapOvr>
  <p:transition spd="slow" advTm="3744">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1026" name="Picture 2"/>
          <p:cNvPicPr>
            <a:picLocks noChangeAspect="1" noChangeArrowheads="1"/>
          </p:cNvPicPr>
          <p:nvPr/>
        </p:nvPicPr>
        <p:blipFill>
          <a:blip r:embed="rId2"/>
          <a:srcRect/>
          <a:stretch>
            <a:fillRect/>
          </a:stretch>
        </p:blipFill>
        <p:spPr bwMode="auto">
          <a:xfrm>
            <a:off x="153800" y="0"/>
            <a:ext cx="8836401" cy="6858000"/>
          </a:xfrm>
          <a:prstGeom prst="rect">
            <a:avLst/>
          </a:prstGeom>
          <a:solidFill>
            <a:srgbClr val="FFFFFF"/>
          </a:solidFill>
          <a:ln w="9525">
            <a:noFill/>
            <a:miter lim="800000"/>
            <a:headEnd/>
            <a:tailEnd/>
          </a:ln>
        </p:spPr>
      </p:pic>
    </p:spTree>
  </p:cSld>
  <p:clrMapOvr>
    <a:masterClrMapping/>
  </p:clrMapOvr>
  <p:transition spd="slow" advTm="3151">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8246" y="1242646"/>
            <a:ext cx="8663354" cy="5322277"/>
          </a:xfrm>
        </p:spPr>
        <p:txBody>
          <a:bodyPr>
            <a:normAutofit/>
          </a:bodyPr>
          <a:lstStyle/>
          <a:p>
            <a:pPr algn="just"/>
            <a:r>
              <a:rPr lang="es-ES" dirty="0">
                <a:latin typeface="Arial" pitchFamily="34" charset="0"/>
                <a:cs typeface="Arial" pitchFamily="34" charset="0"/>
              </a:rPr>
              <a:t>Este cuadro, Las Lanzas, también es </a:t>
            </a:r>
            <a:r>
              <a:rPr lang="es-ES" b="1" dirty="0">
                <a:latin typeface="Arial" pitchFamily="34" charset="0"/>
                <a:cs typeface="Arial" pitchFamily="34" charset="0"/>
              </a:rPr>
              <a:t>un retrato de grupo</a:t>
            </a:r>
            <a:r>
              <a:rPr lang="es-ES" dirty="0">
                <a:latin typeface="Arial" pitchFamily="34" charset="0"/>
                <a:cs typeface="Arial" pitchFamily="34" charset="0"/>
              </a:rPr>
              <a:t>. </a:t>
            </a:r>
            <a:r>
              <a:rPr lang="es-ES" i="1" dirty="0">
                <a:latin typeface="Arial" pitchFamily="34" charset="0"/>
                <a:cs typeface="Arial" pitchFamily="34" charset="0"/>
              </a:rPr>
              <a:t>Según Gonzalo de </a:t>
            </a:r>
            <a:r>
              <a:rPr lang="es-ES" i="1" dirty="0" err="1">
                <a:latin typeface="Arial" pitchFamily="34" charset="0"/>
                <a:cs typeface="Arial" pitchFamily="34" charset="0"/>
              </a:rPr>
              <a:t>Céspedes</a:t>
            </a:r>
            <a:r>
              <a:rPr lang="es-ES" i="1" dirty="0">
                <a:latin typeface="Arial" pitchFamily="34" charset="0"/>
                <a:cs typeface="Arial" pitchFamily="34" charset="0"/>
              </a:rPr>
              <a:t>, los que acompañaron a Espínola en el acto de la entrega fueron el príncipe de </a:t>
            </a:r>
            <a:r>
              <a:rPr lang="es-ES" i="1" dirty="0" err="1">
                <a:latin typeface="Arial" pitchFamily="34" charset="0"/>
                <a:cs typeface="Arial" pitchFamily="34" charset="0"/>
              </a:rPr>
              <a:t>Nneuburgo</a:t>
            </a:r>
            <a:r>
              <a:rPr lang="es-ES" i="1" dirty="0">
                <a:latin typeface="Arial" pitchFamily="34" charset="0"/>
                <a:cs typeface="Arial" pitchFamily="34" charset="0"/>
              </a:rPr>
              <a:t>, el de </a:t>
            </a:r>
            <a:r>
              <a:rPr lang="es-ES" i="1" dirty="0" err="1">
                <a:latin typeface="Arial" pitchFamily="34" charset="0"/>
                <a:cs typeface="Arial" pitchFamily="34" charset="0"/>
              </a:rPr>
              <a:t>Anhalt</a:t>
            </a:r>
            <a:r>
              <a:rPr lang="es-ES" i="1" dirty="0">
                <a:latin typeface="Arial" pitchFamily="34" charset="0"/>
                <a:cs typeface="Arial" pitchFamily="34" charset="0"/>
              </a:rPr>
              <a:t>, el marqués de Leganés, Don Carlos Coloma y Don Francisco de Medina. </a:t>
            </a:r>
            <a:endParaRPr lang="es-ES" dirty="0">
              <a:latin typeface="Arial" pitchFamily="34" charset="0"/>
              <a:cs typeface="Arial" pitchFamily="34" charset="0"/>
            </a:endParaRPr>
          </a:p>
          <a:p>
            <a:pPr algn="just"/>
            <a:endParaRPr lang="es-ES" dirty="0">
              <a:latin typeface="Arial" pitchFamily="34" charset="0"/>
              <a:cs typeface="Arial" pitchFamily="34" charset="0"/>
            </a:endParaRPr>
          </a:p>
        </p:txBody>
      </p:sp>
    </p:spTree>
  </p:cSld>
  <p:clrMapOvr>
    <a:masterClrMapping/>
  </p:clrMapOvr>
  <p:transition spd="slow" advTm="3838">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1026" name="Picture 2"/>
          <p:cNvPicPr>
            <a:picLocks noChangeAspect="1" noChangeArrowheads="1"/>
          </p:cNvPicPr>
          <p:nvPr/>
        </p:nvPicPr>
        <p:blipFill>
          <a:blip r:embed="rId3"/>
          <a:srcRect/>
          <a:stretch>
            <a:fillRect/>
          </a:stretch>
        </p:blipFill>
        <p:spPr bwMode="auto">
          <a:xfrm>
            <a:off x="153800" y="0"/>
            <a:ext cx="8836401" cy="6858000"/>
          </a:xfrm>
          <a:prstGeom prst="rect">
            <a:avLst/>
          </a:prstGeom>
          <a:solidFill>
            <a:srgbClr val="FFFFFF"/>
          </a:solidFill>
          <a:ln w="9525">
            <a:noFill/>
            <a:miter lim="800000"/>
            <a:headEnd/>
            <a:tailEnd/>
          </a:ln>
        </p:spPr>
      </p:pic>
      <p:sp>
        <p:nvSpPr>
          <p:cNvPr id="7" name="2 Marcador de contenido"/>
          <p:cNvSpPr txBox="1">
            <a:spLocks/>
          </p:cNvSpPr>
          <p:nvPr/>
        </p:nvSpPr>
        <p:spPr>
          <a:xfrm>
            <a:off x="0" y="0"/>
            <a:ext cx="9144000" cy="2075935"/>
          </a:xfrm>
          <a:prstGeom prst="rect">
            <a:avLst/>
          </a:prstGeom>
          <a:solidFill>
            <a:srgbClr val="CCCCFF">
              <a:alpha val="58824"/>
            </a:srgbClr>
          </a:solidFill>
        </p:spPr>
        <p:txBody>
          <a:bodyPr vert="horz">
            <a:normAutofit/>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s-ES" sz="3200" b="0" i="0" u="none" strike="noStrike" kern="1200" cap="none" spc="0" normalizeH="0" baseline="0" noProof="0" dirty="0">
                <a:ln>
                  <a:noFill/>
                </a:ln>
                <a:solidFill>
                  <a:schemeClr val="bg2">
                    <a:lumMod val="25000"/>
                  </a:schemeClr>
                </a:solidFill>
                <a:effectLst/>
                <a:uLnTx/>
                <a:uFillTx/>
                <a:latin typeface="+mn-lt"/>
                <a:ea typeface="+mn-ea"/>
                <a:cs typeface="+mn-cs"/>
              </a:rPr>
              <a:t>PARA LA REPRESENTACIÓN DEL BANDO DE LOS FLAMENCOS, ¿DE QUÉ PUDO ECHAR MANO VELÁZQUEZ, A FIN DE LA POSIBLE VERISIMILITUD DE SU REPRESENTACIÓN?</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es-ES" sz="3200" b="0" i="0" u="none" strike="noStrike" kern="1200" cap="none" spc="0" normalizeH="0" baseline="0" noProof="0" dirty="0">
              <a:ln>
                <a:noFill/>
              </a:ln>
              <a:solidFill>
                <a:schemeClr val="tx2"/>
              </a:solidFill>
              <a:effectLst/>
              <a:uLnTx/>
              <a:uFillTx/>
              <a:latin typeface="+mn-lt"/>
              <a:ea typeface="+mn-ea"/>
              <a:cs typeface="+mn-cs"/>
            </a:endParaRPr>
          </a:p>
        </p:txBody>
      </p:sp>
    </p:spTree>
    <p:custDataLst>
      <p:tags r:id="rId1"/>
    </p:custDataLst>
  </p:cSld>
  <p:clrMapOvr>
    <a:masterClrMapping/>
  </p:clrMapOvr>
  <p:transition spd="slow" advTm="7675">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2000"/>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r>
              <a:rPr lang="es-ES" dirty="0"/>
              <a:t>Nos permitimos realizar una propuesta creativa, teórica, en la cual Diego Velázquez ha podido insertar en su cuadro, en el bando de los holandeses, a colegas de su oficio y dedicación. Así, podría aparecer en La rendición de Breda UN POSIBLE </a:t>
            </a:r>
            <a:r>
              <a:rPr lang="es-ES" b="1" dirty="0"/>
              <a:t>RETRATO DE REMBRANDT</a:t>
            </a:r>
          </a:p>
        </p:txBody>
      </p:sp>
    </p:spTree>
  </p:cSld>
  <p:clrMapOvr>
    <a:masterClrMapping/>
  </p:clrMapOvr>
  <p:transition spd="slow" advTm="7067">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srcRect/>
          <a:stretch>
            <a:fillRect/>
          </a:stretch>
        </p:blipFill>
        <p:spPr bwMode="auto">
          <a:xfrm>
            <a:off x="153800" y="0"/>
            <a:ext cx="8836401" cy="6858000"/>
          </a:xfrm>
          <a:prstGeom prst="rect">
            <a:avLst/>
          </a:prstGeom>
          <a:solidFill>
            <a:srgbClr val="FFFFFF"/>
          </a:solidFill>
          <a:ln w="9525">
            <a:noFill/>
            <a:miter lim="800000"/>
            <a:headEnd/>
            <a:tailEnd/>
          </a:ln>
        </p:spPr>
      </p:pic>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9" name="8 Rectángulo"/>
          <p:cNvSpPr/>
          <p:nvPr/>
        </p:nvSpPr>
        <p:spPr>
          <a:xfrm>
            <a:off x="4857752" y="0"/>
            <a:ext cx="4286248"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Elipse"/>
          <p:cNvSpPr/>
          <p:nvPr/>
        </p:nvSpPr>
        <p:spPr>
          <a:xfrm>
            <a:off x="285720" y="2428868"/>
            <a:ext cx="928694" cy="107157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Flecha derecha"/>
          <p:cNvSpPr/>
          <p:nvPr/>
        </p:nvSpPr>
        <p:spPr>
          <a:xfrm>
            <a:off x="1714480" y="3176588"/>
            <a:ext cx="2714644" cy="18097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 name="10 Imagen" descr="soldado.jpg"/>
          <p:cNvPicPr>
            <a:picLocks noChangeAspect="1"/>
          </p:cNvPicPr>
          <p:nvPr/>
        </p:nvPicPr>
        <p:blipFill>
          <a:blip r:embed="rId4"/>
          <a:stretch>
            <a:fillRect/>
          </a:stretch>
        </p:blipFill>
        <p:spPr>
          <a:xfrm>
            <a:off x="5463930" y="174536"/>
            <a:ext cx="3117059" cy="3999600"/>
          </a:xfrm>
          <a:prstGeom prst="rect">
            <a:avLst/>
          </a:prstGeom>
        </p:spPr>
      </p:pic>
      <p:sp>
        <p:nvSpPr>
          <p:cNvPr id="14" name="13 CuadroTexto"/>
          <p:cNvSpPr txBox="1"/>
          <p:nvPr/>
        </p:nvSpPr>
        <p:spPr>
          <a:xfrm>
            <a:off x="5115697" y="4300147"/>
            <a:ext cx="3954161" cy="3046988"/>
          </a:xfrm>
          <a:prstGeom prst="rect">
            <a:avLst/>
          </a:prstGeom>
          <a:noFill/>
        </p:spPr>
        <p:txBody>
          <a:bodyPr wrap="square" rtlCol="0">
            <a:spAutoFit/>
          </a:bodyPr>
          <a:lstStyle/>
          <a:p>
            <a:r>
              <a:rPr lang="es-ES" sz="2400" dirty="0"/>
              <a:t>Este posible retrato de Rembrandt aparece en el cuadro Las Lanzas, en el personaje-soldado del bando de los holandeses, situado en el extremo izquierdo del lienzo.</a:t>
            </a:r>
          </a:p>
          <a:p>
            <a:endParaRPr lang="es-ES" sz="2400" dirty="0"/>
          </a:p>
        </p:txBody>
      </p:sp>
    </p:spTree>
    <p:custDataLst>
      <p:tags r:id="rId1"/>
    </p:custDataLst>
  </p:cSld>
  <p:clrMapOvr>
    <a:masterClrMapping/>
  </p:clrMapOvr>
  <p:transition spd="slow" advTm="10483">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0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2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Effect transition="in" filter="fade">
                                      <p:cBhvr>
                                        <p:cTn id="23" dur="2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4"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3"/>
          <p:cNvSpPr txBox="1">
            <a:spLocks noChangeArrowheads="1"/>
          </p:cNvSpPr>
          <p:nvPr/>
        </p:nvSpPr>
        <p:spPr bwMode="auto">
          <a:xfrm>
            <a:off x="-3177" y="6186735"/>
            <a:ext cx="3493477" cy="646551"/>
          </a:xfrm>
          <a:prstGeom prst="rect">
            <a:avLst/>
          </a:prstGeom>
          <a:solidFill>
            <a:srgbClr val="FFFFFF"/>
          </a:solidFill>
          <a:ln w="936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pPr fontAlgn="base">
              <a:spcBef>
                <a:spcPct val="0"/>
              </a:spcBef>
              <a:spcAft>
                <a:spcPts val="1000"/>
              </a:spcAft>
            </a:pPr>
            <a:r>
              <a:rPr lang="es-ES" sz="1200" dirty="0">
                <a:latin typeface="Arial" pitchFamily="34" charset="0"/>
                <a:cs typeface="Arial" pitchFamily="34" charset="0"/>
              </a:rPr>
              <a:t>Fig. 5. Rembrandt, Autorretrato con los ojos abiertos, aguafuerte, 5.1x4.6 cm. </a:t>
            </a:r>
            <a:r>
              <a:rPr lang="es-ES" sz="1200" dirty="0" err="1">
                <a:latin typeface="Arial" pitchFamily="34" charset="0"/>
                <a:cs typeface="Arial" pitchFamily="34" charset="0"/>
              </a:rPr>
              <a:t>Rijksmuseum</a:t>
            </a:r>
            <a:r>
              <a:rPr lang="es-ES" sz="1200" dirty="0">
                <a:latin typeface="Arial" pitchFamily="34" charset="0"/>
                <a:cs typeface="Arial" pitchFamily="34" charset="0"/>
              </a:rPr>
              <a:t>, </a:t>
            </a:r>
            <a:r>
              <a:rPr lang="es-ES" sz="1200" dirty="0" err="1">
                <a:latin typeface="Arial" pitchFamily="34" charset="0"/>
                <a:cs typeface="Arial" pitchFamily="34" charset="0"/>
              </a:rPr>
              <a:t>Rijksprentenkabinet</a:t>
            </a:r>
            <a:r>
              <a:rPr lang="es-ES" sz="1200" dirty="0">
                <a:latin typeface="Arial" pitchFamily="34" charset="0"/>
                <a:cs typeface="Arial" pitchFamily="34" charset="0"/>
              </a:rPr>
              <a:t>. Ámsterdam.</a:t>
            </a:r>
          </a:p>
        </p:txBody>
      </p:sp>
      <p:pic>
        <p:nvPicPr>
          <p:cNvPr id="7172" name="Picture 4"/>
          <p:cNvPicPr>
            <a:picLocks noChangeAspect="1" noChangeArrowheads="1"/>
          </p:cNvPicPr>
          <p:nvPr/>
        </p:nvPicPr>
        <p:blipFill>
          <a:blip r:embed="rId3"/>
          <a:srcRect l="8574" t="7109" r="9077" b="10144"/>
          <a:stretch>
            <a:fillRect/>
          </a:stretch>
        </p:blipFill>
        <p:spPr bwMode="auto">
          <a:xfrm>
            <a:off x="373248" y="3571445"/>
            <a:ext cx="2295775" cy="2510920"/>
          </a:xfrm>
          <a:prstGeom prst="rect">
            <a:avLst/>
          </a:prstGeom>
          <a:noFill/>
          <a:ln w="9525">
            <a:noFill/>
            <a:round/>
            <a:headEnd/>
            <a:tailEnd/>
          </a:ln>
          <a:effectLst/>
        </p:spPr>
      </p:pic>
      <p:sp>
        <p:nvSpPr>
          <p:cNvPr id="7173" name="Text Box 5"/>
          <p:cNvSpPr txBox="1">
            <a:spLocks noChangeArrowheads="1"/>
          </p:cNvSpPr>
          <p:nvPr/>
        </p:nvSpPr>
        <p:spPr bwMode="auto">
          <a:xfrm>
            <a:off x="205900" y="2851307"/>
            <a:ext cx="2630471" cy="548387"/>
          </a:xfrm>
          <a:prstGeom prst="rect">
            <a:avLst/>
          </a:prstGeom>
          <a:solidFill>
            <a:srgbClr val="FFFFFF"/>
          </a:solidFill>
          <a:ln w="936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 sz="1200" b="0" i="0" u="none" strike="noStrike" cap="none" normalizeH="0" baseline="0" dirty="0">
                <a:ln>
                  <a:noFill/>
                </a:ln>
                <a:solidFill>
                  <a:schemeClr val="tx1"/>
                </a:solidFill>
                <a:effectLst/>
                <a:latin typeface="Arial" pitchFamily="34" charset="0"/>
                <a:cs typeface="Arial" pitchFamily="34" charset="0"/>
              </a:rPr>
              <a:t>Fig. 3. Rembrandt, </a:t>
            </a:r>
            <a:r>
              <a:rPr kumimoji="0" lang="es-ES" sz="1200" b="0" i="1" u="none" strike="noStrike" cap="none" normalizeH="0" baseline="0" dirty="0">
                <a:ln>
                  <a:noFill/>
                </a:ln>
                <a:solidFill>
                  <a:schemeClr val="tx1"/>
                </a:solidFill>
                <a:effectLst/>
                <a:latin typeface="Arial" pitchFamily="34" charset="0"/>
                <a:cs typeface="Arial" pitchFamily="34" charset="0"/>
              </a:rPr>
              <a:t>Autorretrato</a:t>
            </a:r>
            <a:r>
              <a:rPr kumimoji="0" lang="es-ES" sz="1200" b="0" i="0" u="none" strike="noStrike" cap="none" normalizeH="0" baseline="0" dirty="0">
                <a:ln>
                  <a:noFill/>
                </a:ln>
                <a:solidFill>
                  <a:schemeClr val="tx1"/>
                </a:solidFill>
                <a:effectLst/>
                <a:latin typeface="Arial" pitchFamily="34" charset="0"/>
                <a:cs typeface="Arial" pitchFamily="34" charset="0"/>
              </a:rPr>
              <a:t>. 1628. </a:t>
            </a:r>
            <a:r>
              <a:rPr kumimoji="0" lang="es-ES" sz="1200" b="0" i="0" u="none" strike="noStrike" cap="none" normalizeH="0" baseline="0" dirty="0" err="1">
                <a:ln>
                  <a:noFill/>
                </a:ln>
                <a:solidFill>
                  <a:schemeClr val="tx1"/>
                </a:solidFill>
                <a:effectLst/>
                <a:latin typeface="Arial" pitchFamily="34" charset="0"/>
                <a:cs typeface="Arial" pitchFamily="34" charset="0"/>
              </a:rPr>
              <a:t>Rijksmuseum</a:t>
            </a:r>
            <a:r>
              <a:rPr kumimoji="0" lang="es-ES" sz="1200" b="0" i="0" u="none" strike="noStrike" cap="none" normalizeH="0" baseline="0" dirty="0">
                <a:ln>
                  <a:noFill/>
                </a:ln>
                <a:solidFill>
                  <a:schemeClr val="tx1"/>
                </a:solidFill>
                <a:effectLst/>
                <a:latin typeface="Arial" pitchFamily="34" charset="0"/>
                <a:cs typeface="Arial" pitchFamily="34" charset="0"/>
              </a:rPr>
              <a:t>,  Ámsterdam</a:t>
            </a:r>
            <a:endParaRPr kumimoji="0" lang="es-ES" sz="2800" b="0" i="0" u="none" strike="noStrike" cap="none" normalizeH="0" baseline="0" dirty="0">
              <a:ln>
                <a:noFill/>
              </a:ln>
              <a:solidFill>
                <a:schemeClr val="tx1"/>
              </a:solidFill>
              <a:effectLst/>
              <a:latin typeface="Arial" pitchFamily="34" charset="0"/>
              <a:cs typeface="Arial" pitchFamily="34" charset="0"/>
            </a:endParaRPr>
          </a:p>
        </p:txBody>
      </p:sp>
      <p:pic>
        <p:nvPicPr>
          <p:cNvPr id="7174" name="Picture 6"/>
          <p:cNvPicPr>
            <a:picLocks noChangeAspect="1" noChangeArrowheads="1"/>
          </p:cNvPicPr>
          <p:nvPr/>
        </p:nvPicPr>
        <p:blipFill>
          <a:blip r:embed="rId4"/>
          <a:srcRect/>
          <a:stretch>
            <a:fillRect/>
          </a:stretch>
        </p:blipFill>
        <p:spPr bwMode="auto">
          <a:xfrm>
            <a:off x="517760" y="99260"/>
            <a:ext cx="2006751" cy="2636392"/>
          </a:xfrm>
          <a:prstGeom prst="rect">
            <a:avLst/>
          </a:prstGeom>
          <a:noFill/>
          <a:ln w="9525">
            <a:noFill/>
            <a:round/>
            <a:headEnd/>
            <a:tailEnd/>
          </a:ln>
          <a:effectLst/>
        </p:spPr>
      </p:pic>
      <p:pic>
        <p:nvPicPr>
          <p:cNvPr id="7175" name="Picture 7"/>
          <p:cNvPicPr>
            <a:picLocks noChangeAspect="1" noChangeArrowheads="1"/>
          </p:cNvPicPr>
          <p:nvPr/>
        </p:nvPicPr>
        <p:blipFill>
          <a:blip r:embed="rId5" cstate="print"/>
          <a:srcRect/>
          <a:stretch>
            <a:fillRect/>
          </a:stretch>
        </p:blipFill>
        <p:spPr bwMode="auto">
          <a:xfrm>
            <a:off x="6416447" y="99260"/>
            <a:ext cx="2139488" cy="2634916"/>
          </a:xfrm>
          <a:prstGeom prst="rect">
            <a:avLst/>
          </a:prstGeom>
          <a:noFill/>
          <a:ln w="9525">
            <a:noFill/>
            <a:round/>
            <a:headEnd/>
            <a:tailEnd/>
          </a:ln>
          <a:effectLst/>
        </p:spPr>
      </p:pic>
      <p:sp>
        <p:nvSpPr>
          <p:cNvPr id="7176" name="Text Box 8"/>
          <p:cNvSpPr txBox="1">
            <a:spLocks noChangeArrowheads="1"/>
          </p:cNvSpPr>
          <p:nvPr/>
        </p:nvSpPr>
        <p:spPr bwMode="auto">
          <a:xfrm>
            <a:off x="5866299" y="2749676"/>
            <a:ext cx="3239784" cy="650018"/>
          </a:xfrm>
          <a:prstGeom prst="rect">
            <a:avLst/>
          </a:prstGeom>
          <a:solidFill>
            <a:srgbClr val="FFFFFF"/>
          </a:solidFill>
          <a:ln w="936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pPr fontAlgn="base">
              <a:spcBef>
                <a:spcPct val="0"/>
              </a:spcBef>
              <a:spcAft>
                <a:spcPts val="1000"/>
              </a:spcAft>
            </a:pPr>
            <a:r>
              <a:rPr lang="es-ES" sz="1200" dirty="0">
                <a:latin typeface="Arial" pitchFamily="34" charset="0"/>
                <a:cs typeface="Arial" pitchFamily="34" charset="0"/>
              </a:rPr>
              <a:t>Fig. 4. Rembrandt, Autorretrato, 1629. 15.5x12.7 cm.   </a:t>
            </a:r>
            <a:r>
              <a:rPr lang="es-ES" sz="1200" dirty="0" err="1">
                <a:latin typeface="Arial" pitchFamily="34" charset="0"/>
                <a:cs typeface="Arial" pitchFamily="34" charset="0"/>
              </a:rPr>
              <a:t>Alte</a:t>
            </a:r>
            <a:r>
              <a:rPr lang="es-ES" sz="1200" dirty="0">
                <a:latin typeface="Arial" pitchFamily="34" charset="0"/>
                <a:cs typeface="Arial" pitchFamily="34" charset="0"/>
              </a:rPr>
              <a:t> </a:t>
            </a:r>
            <a:r>
              <a:rPr lang="es-ES" sz="1200" dirty="0" err="1">
                <a:latin typeface="Arial" pitchFamily="34" charset="0"/>
                <a:cs typeface="Arial" pitchFamily="34" charset="0"/>
              </a:rPr>
              <a:t>Pinakothek</a:t>
            </a:r>
            <a:r>
              <a:rPr lang="es-ES" sz="1200" dirty="0">
                <a:latin typeface="Arial" pitchFamily="34" charset="0"/>
                <a:cs typeface="Arial" pitchFamily="34" charset="0"/>
              </a:rPr>
              <a:t>. </a:t>
            </a:r>
            <a:r>
              <a:rPr lang="es-ES" sz="1200" dirty="0" err="1">
                <a:latin typeface="Arial" pitchFamily="34" charset="0"/>
                <a:cs typeface="Arial" pitchFamily="34" charset="0"/>
              </a:rPr>
              <a:t>Munich</a:t>
            </a:r>
            <a:r>
              <a:rPr lang="es-ES" sz="1200" dirty="0">
                <a:latin typeface="Arial" pitchFamily="34" charset="0"/>
                <a:cs typeface="Arial" pitchFamily="34" charset="0"/>
              </a:rPr>
              <a:t>.</a:t>
            </a:r>
          </a:p>
        </p:txBody>
      </p:sp>
      <p:pic>
        <p:nvPicPr>
          <p:cNvPr id="7177" name="Picture 9"/>
          <p:cNvPicPr>
            <a:picLocks noChangeAspect="1" noChangeArrowheads="1"/>
          </p:cNvPicPr>
          <p:nvPr/>
        </p:nvPicPr>
        <p:blipFill>
          <a:blip r:embed="rId6" cstate="print"/>
          <a:srcRect t="2980"/>
          <a:stretch>
            <a:fillRect/>
          </a:stretch>
        </p:blipFill>
        <p:spPr bwMode="auto">
          <a:xfrm>
            <a:off x="6378981" y="3571445"/>
            <a:ext cx="2214420" cy="2667391"/>
          </a:xfrm>
          <a:prstGeom prst="rect">
            <a:avLst/>
          </a:prstGeom>
          <a:noFill/>
          <a:ln w="9525">
            <a:noFill/>
            <a:round/>
            <a:headEnd/>
            <a:tailEnd/>
          </a:ln>
          <a:effectLst/>
        </p:spPr>
      </p:pic>
      <p:sp>
        <p:nvSpPr>
          <p:cNvPr id="7178" name="Text Box 10"/>
          <p:cNvSpPr txBox="1">
            <a:spLocks noChangeArrowheads="1"/>
          </p:cNvSpPr>
          <p:nvPr/>
        </p:nvSpPr>
        <p:spPr bwMode="auto">
          <a:xfrm>
            <a:off x="5840401" y="6187831"/>
            <a:ext cx="3291581" cy="670169"/>
          </a:xfrm>
          <a:prstGeom prst="rect">
            <a:avLst/>
          </a:prstGeom>
          <a:solidFill>
            <a:srgbClr val="FFFFFF"/>
          </a:solidFill>
          <a:ln w="936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pPr marR="0" lvl="0" indent="0" fontAlgn="base">
              <a:lnSpc>
                <a:spcPct val="100000"/>
              </a:lnSpc>
              <a:spcBef>
                <a:spcPct val="0"/>
              </a:spcBef>
              <a:spcAft>
                <a:spcPts val="1000"/>
              </a:spcAft>
              <a:buClrTx/>
              <a:buSzTx/>
              <a:buFontTx/>
              <a:buNone/>
              <a:tabLst/>
            </a:pPr>
            <a:r>
              <a:rPr lang="es-ES" sz="1200" dirty="0">
                <a:latin typeface="Arial" pitchFamily="34" charset="0"/>
                <a:cs typeface="Arial" pitchFamily="34" charset="0"/>
              </a:rPr>
              <a:t>Fig. 6. Rembrandt, Autorretrato, aguafuerte. Rijksmuseum, Rijksprentenkabinet. Ámsterdam.</a:t>
            </a:r>
          </a:p>
        </p:txBody>
      </p:sp>
      <p:sp>
        <p:nvSpPr>
          <p:cNvPr id="12" name="11 CuadroTexto"/>
          <p:cNvSpPr txBox="1"/>
          <p:nvPr/>
        </p:nvSpPr>
        <p:spPr>
          <a:xfrm>
            <a:off x="3015048" y="1087402"/>
            <a:ext cx="2866767" cy="5262979"/>
          </a:xfrm>
          <a:prstGeom prst="rect">
            <a:avLst/>
          </a:prstGeom>
          <a:noFill/>
        </p:spPr>
        <p:txBody>
          <a:bodyPr wrap="square" rtlCol="0">
            <a:spAutoFit/>
          </a:bodyPr>
          <a:lstStyle/>
          <a:p>
            <a:r>
              <a:rPr lang="es-ES" sz="2400" dirty="0"/>
              <a:t>El rostro de este soldado holandés presenta un indudable parecido con los autorretratos que conocemos de Rembrandt, de los años 1628 y 1629 (Fig. 3 y 4), o con los autorretratos grabados de la época de Leiden y Ámsterdam (Fig. 5 y 6).</a:t>
            </a:r>
          </a:p>
        </p:txBody>
      </p:sp>
    </p:spTree>
    <p:custDataLst>
      <p:tags r:id="rId1"/>
    </p:custDataLst>
  </p:cSld>
  <p:clrMapOvr>
    <a:masterClrMapping/>
  </p:clrMapOvr>
  <p:transition spd="slow" advTm="14476">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fade">
                                      <p:cBhvr>
                                        <p:cTn id="7" dur="2000"/>
                                        <p:tgtEl>
                                          <p:spTgt spid="717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171"/>
                                        </p:tgtEl>
                                        <p:attrNameLst>
                                          <p:attrName>style.visibility</p:attrName>
                                        </p:attrNameLst>
                                      </p:cBhvr>
                                      <p:to>
                                        <p:strVal val="visible"/>
                                      </p:to>
                                    </p:set>
                                    <p:animEffect transition="in" filter="fade">
                                      <p:cBhvr>
                                        <p:cTn id="10" dur="2000"/>
                                        <p:tgtEl>
                                          <p:spTgt spid="7171"/>
                                        </p:tgtEl>
                                      </p:cBhvr>
                                    </p:animEffect>
                                  </p:childTnLst>
                                </p:cTn>
                              </p:par>
                              <p:par>
                                <p:cTn id="11" presetID="10" presetClass="entr" presetSubtype="0" fill="hold" nodeType="withEffect">
                                  <p:stCondLst>
                                    <p:cond delay="0"/>
                                  </p:stCondLst>
                                  <p:childTnLst>
                                    <p:set>
                                      <p:cBhvr>
                                        <p:cTn id="12" dur="1" fill="hold">
                                          <p:stCondLst>
                                            <p:cond delay="0"/>
                                          </p:stCondLst>
                                        </p:cTn>
                                        <p:tgtEl>
                                          <p:spTgt spid="7177"/>
                                        </p:tgtEl>
                                        <p:attrNameLst>
                                          <p:attrName>style.visibility</p:attrName>
                                        </p:attrNameLst>
                                      </p:cBhvr>
                                      <p:to>
                                        <p:strVal val="visible"/>
                                      </p:to>
                                    </p:set>
                                    <p:animEffect transition="in" filter="fade">
                                      <p:cBhvr>
                                        <p:cTn id="13" dur="2000"/>
                                        <p:tgtEl>
                                          <p:spTgt spid="717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178"/>
                                        </p:tgtEl>
                                        <p:attrNameLst>
                                          <p:attrName>style.visibility</p:attrName>
                                        </p:attrNameLst>
                                      </p:cBhvr>
                                      <p:to>
                                        <p:strVal val="visible"/>
                                      </p:to>
                                    </p:set>
                                    <p:animEffect transition="in" filter="fade">
                                      <p:cBhvr>
                                        <p:cTn id="16" dur="2000"/>
                                        <p:tgtEl>
                                          <p:spTgt spid="7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animBg="1"/>
      <p:bldP spid="717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4800" y="1125415"/>
            <a:ext cx="4020065" cy="5732585"/>
          </a:xfrm>
        </p:spPr>
        <p:txBody>
          <a:bodyPr>
            <a:normAutofit lnSpcReduction="10000"/>
          </a:bodyPr>
          <a:lstStyle/>
          <a:p>
            <a:r>
              <a:rPr lang="es-ES" dirty="0"/>
              <a:t>El parecido más directo es con este autorretrato de Rembrandt. Las coincidencias de posición del rostro, de la expresión, y la casi exactitud de la estructura, en ambas imágenes, permiten considerar esta posibilidad. </a:t>
            </a:r>
          </a:p>
          <a:p>
            <a:endParaRPr lang="es-ES" dirty="0"/>
          </a:p>
        </p:txBody>
      </p:sp>
      <p:sp>
        <p:nvSpPr>
          <p:cNvPr id="419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41987" name="Picture 3"/>
          <p:cNvPicPr>
            <a:picLocks noChangeAspect="1" noChangeArrowheads="1"/>
          </p:cNvPicPr>
          <p:nvPr/>
        </p:nvPicPr>
        <p:blipFill>
          <a:blip r:embed="rId2"/>
          <a:srcRect/>
          <a:stretch>
            <a:fillRect/>
          </a:stretch>
        </p:blipFill>
        <p:spPr bwMode="auto">
          <a:xfrm>
            <a:off x="4510678" y="0"/>
            <a:ext cx="4327622" cy="5978770"/>
          </a:xfrm>
          <a:prstGeom prst="rect">
            <a:avLst/>
          </a:prstGeom>
          <a:noFill/>
          <a:ln w="9525">
            <a:round/>
            <a:headEnd/>
            <a:tailEnd/>
          </a:ln>
        </p:spPr>
      </p:pic>
      <p:sp>
        <p:nvSpPr>
          <p:cNvPr id="41986" name="Text Box 2"/>
          <p:cNvSpPr txBox="1">
            <a:spLocks noChangeArrowheads="1"/>
          </p:cNvSpPr>
          <p:nvPr/>
        </p:nvSpPr>
        <p:spPr bwMode="auto">
          <a:xfrm>
            <a:off x="4622951" y="6119446"/>
            <a:ext cx="4103077" cy="691662"/>
          </a:xfrm>
          <a:prstGeom prst="rect">
            <a:avLst/>
          </a:prstGeom>
          <a:solidFill>
            <a:srgbClr val="FFFFFF"/>
          </a:solidFill>
          <a:ln w="9360">
            <a:solidFill>
              <a:srgbClr val="FFFFFF"/>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Arial" pitchFamily="34" charset="0"/>
                <a:ea typeface="Calibri" pitchFamily="34" charset="0"/>
                <a:cs typeface="Arial" pitchFamily="34" charset="0"/>
              </a:rPr>
              <a:t>Fig. 7. Rembrandt, </a:t>
            </a:r>
            <a:r>
              <a:rPr kumimoji="0" lang="es-ES" sz="1600" b="0" i="1" u="none" strike="noStrike" cap="none" normalizeH="0" baseline="0" dirty="0">
                <a:ln>
                  <a:noFill/>
                </a:ln>
                <a:solidFill>
                  <a:schemeClr val="tx1"/>
                </a:solidFill>
                <a:effectLst/>
                <a:latin typeface="Arial" pitchFamily="34" charset="0"/>
                <a:ea typeface="Calibri" pitchFamily="34" charset="0"/>
                <a:cs typeface="Arial" pitchFamily="34" charset="0"/>
              </a:rPr>
              <a:t>Autorretrato</a:t>
            </a:r>
            <a:r>
              <a:rPr kumimoji="0" lang="es-ES" sz="1600" b="0" i="0" u="none" strike="noStrike" cap="none" normalizeH="0" baseline="0" dirty="0">
                <a:ln>
                  <a:noFill/>
                </a:ln>
                <a:solidFill>
                  <a:schemeClr val="tx1"/>
                </a:solidFill>
                <a:effectLst/>
                <a:latin typeface="Arial" pitchFamily="34" charset="0"/>
                <a:ea typeface="Calibri" pitchFamily="34" charset="0"/>
                <a:cs typeface="Arial" pitchFamily="34" charset="0"/>
              </a:rPr>
              <a:t>, 1640. 102x80 cm. </a:t>
            </a:r>
            <a:r>
              <a:rPr kumimoji="0" lang="es-ES" sz="1600" b="0" i="0" u="none" strike="noStrike" cap="none" normalizeH="0" baseline="0" dirty="0" err="1">
                <a:ln>
                  <a:noFill/>
                </a:ln>
                <a:solidFill>
                  <a:schemeClr val="tx1"/>
                </a:solidFill>
                <a:effectLst/>
                <a:latin typeface="Arial" pitchFamily="34" charset="0"/>
                <a:ea typeface="Calibri" pitchFamily="34" charset="0"/>
                <a:cs typeface="Arial" pitchFamily="34" charset="0"/>
              </a:rPr>
              <a:t>The</a:t>
            </a:r>
            <a:r>
              <a:rPr kumimoji="0" lang="es-ES" sz="1600" b="0" i="0" u="none" strike="noStrike" cap="none" normalizeH="0" baseline="0" dirty="0">
                <a:ln>
                  <a:noFill/>
                </a:ln>
                <a:solidFill>
                  <a:schemeClr val="tx1"/>
                </a:solidFill>
                <a:effectLst/>
                <a:latin typeface="Arial" pitchFamily="34" charset="0"/>
                <a:ea typeface="Calibri" pitchFamily="34" charset="0"/>
                <a:cs typeface="Arial" pitchFamily="34" charset="0"/>
              </a:rPr>
              <a:t> Nacional </a:t>
            </a:r>
            <a:r>
              <a:rPr kumimoji="0" lang="es-ES" sz="1600" b="0" i="0" u="none" strike="noStrike" cap="none" normalizeH="0" baseline="0" dirty="0" err="1">
                <a:ln>
                  <a:noFill/>
                </a:ln>
                <a:solidFill>
                  <a:schemeClr val="tx1"/>
                </a:solidFill>
                <a:effectLst/>
                <a:latin typeface="Arial" pitchFamily="34" charset="0"/>
                <a:ea typeface="Calibri" pitchFamily="34" charset="0"/>
                <a:cs typeface="Arial" pitchFamily="34" charset="0"/>
              </a:rPr>
              <a:t>Gallery</a:t>
            </a:r>
            <a:r>
              <a:rPr kumimoji="0" lang="es-ES" sz="1600" b="0" i="0" u="none" strike="noStrike" cap="none" normalizeH="0" baseline="0" dirty="0">
                <a:ln>
                  <a:noFill/>
                </a:ln>
                <a:solidFill>
                  <a:schemeClr val="tx1"/>
                </a:solidFill>
                <a:effectLst/>
                <a:latin typeface="Arial" pitchFamily="34" charset="0"/>
                <a:ea typeface="Calibri" pitchFamily="34" charset="0"/>
                <a:cs typeface="Arial" pitchFamily="34" charset="0"/>
              </a:rPr>
              <a:t>. Londres.</a:t>
            </a:r>
            <a:endParaRPr kumimoji="0" lang="es-ES" sz="36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advTm="8112">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3"/>
          <p:cNvSpPr txBox="1">
            <a:spLocks noChangeArrowheads="1"/>
          </p:cNvSpPr>
          <p:nvPr/>
        </p:nvSpPr>
        <p:spPr bwMode="auto">
          <a:xfrm>
            <a:off x="5369948" y="5487036"/>
            <a:ext cx="2443725" cy="972382"/>
          </a:xfrm>
          <a:prstGeom prst="rect">
            <a:avLst/>
          </a:prstGeom>
          <a:solidFill>
            <a:schemeClr val="bg1"/>
          </a:solidFill>
          <a:ln w="936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 sz="1400" b="0" i="0" u="none" strike="noStrike" cap="none" normalizeH="0" baseline="0" dirty="0">
                <a:ln>
                  <a:noFill/>
                </a:ln>
                <a:solidFill>
                  <a:schemeClr val="tx1"/>
                </a:solidFill>
                <a:effectLst/>
                <a:latin typeface="Arial" pitchFamily="34" charset="0"/>
                <a:cs typeface="Arial" pitchFamily="34" charset="0"/>
              </a:rPr>
              <a:t>Fig. 9. Detalle, autorretrato Rembrandt 1640.</a:t>
            </a:r>
          </a:p>
        </p:txBody>
      </p:sp>
      <p:sp>
        <p:nvSpPr>
          <p:cNvPr id="5" name="Text Box 15"/>
          <p:cNvSpPr txBox="1">
            <a:spLocks noChangeArrowheads="1"/>
          </p:cNvSpPr>
          <p:nvPr/>
        </p:nvSpPr>
        <p:spPr bwMode="auto">
          <a:xfrm>
            <a:off x="897639" y="5510482"/>
            <a:ext cx="3152531" cy="926515"/>
          </a:xfrm>
          <a:prstGeom prst="rect">
            <a:avLst/>
          </a:prstGeom>
          <a:solidFill>
            <a:schemeClr val="bg1"/>
          </a:solidFill>
          <a:ln w="936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pPr marR="0" lvl="0" indent="0" fontAlgn="base">
              <a:lnSpc>
                <a:spcPct val="100000"/>
              </a:lnSpc>
              <a:spcBef>
                <a:spcPct val="0"/>
              </a:spcBef>
              <a:spcAft>
                <a:spcPts val="1000"/>
              </a:spcAft>
              <a:buClrTx/>
              <a:buSzTx/>
              <a:buFontTx/>
              <a:buNone/>
              <a:tabLst/>
            </a:pPr>
            <a:r>
              <a:rPr lang="es-ES" sz="1400" dirty="0">
                <a:latin typeface="Arial" pitchFamily="34" charset="0"/>
                <a:cs typeface="Arial" pitchFamily="34" charset="0"/>
              </a:rPr>
              <a:t>Fig. 8. Detalle, personaje-soldado. La rendición de Breda. Prado. Madrid.</a:t>
            </a:r>
            <a:endParaRPr kumimoji="0" lang="es-ES" sz="1800" b="0" i="0" u="none" strike="noStrike" cap="none" normalizeH="0" baseline="0" dirty="0">
              <a:ln>
                <a:noFill/>
              </a:ln>
              <a:solidFill>
                <a:schemeClr val="tx1"/>
              </a:solidFill>
              <a:effectLst/>
              <a:latin typeface="Arial" pitchFamily="34" charset="0"/>
              <a:cs typeface="Arial" pitchFamily="34" charset="0"/>
            </a:endParaRPr>
          </a:p>
        </p:txBody>
      </p:sp>
      <p:pic>
        <p:nvPicPr>
          <p:cNvPr id="6" name="Picture 22"/>
          <p:cNvPicPr>
            <a:picLocks noChangeAspect="1" noChangeArrowheads="1"/>
          </p:cNvPicPr>
          <p:nvPr/>
        </p:nvPicPr>
        <p:blipFill>
          <a:blip r:embed="rId2"/>
          <a:srcRect l="16122" t="14302" r="30454" b="37210"/>
          <a:stretch>
            <a:fillRect/>
          </a:stretch>
        </p:blipFill>
        <p:spPr bwMode="auto">
          <a:xfrm>
            <a:off x="4996574" y="1525273"/>
            <a:ext cx="3190472" cy="4000528"/>
          </a:xfrm>
          <a:prstGeom prst="rect">
            <a:avLst/>
          </a:prstGeom>
          <a:noFill/>
          <a:ln w="9525">
            <a:noFill/>
            <a:round/>
            <a:headEnd/>
            <a:tailEnd/>
          </a:ln>
          <a:effectLst/>
        </p:spPr>
      </p:pic>
      <p:pic>
        <p:nvPicPr>
          <p:cNvPr id="7" name="6 Imagen" descr="soldado.jpg"/>
          <p:cNvPicPr>
            <a:picLocks noChangeAspect="1"/>
          </p:cNvPicPr>
          <p:nvPr/>
        </p:nvPicPr>
        <p:blipFill>
          <a:blip r:embed="rId3"/>
          <a:stretch>
            <a:fillRect/>
          </a:stretch>
        </p:blipFill>
        <p:spPr>
          <a:xfrm>
            <a:off x="915375" y="1526201"/>
            <a:ext cx="3117059" cy="3999600"/>
          </a:xfrm>
          <a:prstGeom prst="rect">
            <a:avLst/>
          </a:prstGeom>
        </p:spPr>
      </p:pic>
    </p:spTree>
  </p:cSld>
  <p:clrMapOvr>
    <a:masterClrMapping/>
  </p:clrMapOvr>
  <p:transition spd="slow" advTm="4602">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2"/>
          <p:cNvPicPr>
            <a:picLocks noChangeAspect="1" noChangeArrowheads="1"/>
          </p:cNvPicPr>
          <p:nvPr/>
        </p:nvPicPr>
        <p:blipFill>
          <a:blip r:embed="rId3"/>
          <a:srcRect l="16122" t="14302" r="30454" b="37210"/>
          <a:stretch>
            <a:fillRect/>
          </a:stretch>
        </p:blipFill>
        <p:spPr bwMode="auto">
          <a:xfrm>
            <a:off x="2944405" y="1678598"/>
            <a:ext cx="3445255" cy="4320000"/>
          </a:xfrm>
          <a:prstGeom prst="rect">
            <a:avLst/>
          </a:prstGeom>
          <a:noFill/>
          <a:ln w="9525">
            <a:noFill/>
            <a:round/>
            <a:headEnd/>
            <a:tailEnd/>
          </a:ln>
          <a:effectLst/>
        </p:spPr>
      </p:pic>
      <p:pic>
        <p:nvPicPr>
          <p:cNvPr id="6" name="5 Marcador de contenido" descr="Rembrant y soldado 1b.jpg"/>
          <p:cNvPicPr>
            <a:picLocks noGrp="1" noChangeAspect="1"/>
          </p:cNvPicPr>
          <p:nvPr>
            <p:ph idx="1"/>
          </p:nvPr>
        </p:nvPicPr>
        <p:blipFill>
          <a:blip r:embed="rId4"/>
          <a:stretch>
            <a:fillRect/>
          </a:stretch>
        </p:blipFill>
        <p:spPr>
          <a:xfrm>
            <a:off x="2983652" y="1655152"/>
            <a:ext cx="3366761" cy="4320000"/>
          </a:xfrm>
        </p:spPr>
      </p:pic>
      <p:pic>
        <p:nvPicPr>
          <p:cNvPr id="7" name="6 Imagen" descr="Rembrant y soldado 2b.jpg"/>
          <p:cNvPicPr>
            <a:picLocks noChangeAspect="1"/>
          </p:cNvPicPr>
          <p:nvPr/>
        </p:nvPicPr>
        <p:blipFill>
          <a:blip r:embed="rId5"/>
          <a:stretch>
            <a:fillRect/>
          </a:stretch>
        </p:blipFill>
        <p:spPr>
          <a:xfrm>
            <a:off x="2983652" y="1702044"/>
            <a:ext cx="3366760" cy="4320000"/>
          </a:xfrm>
          <a:prstGeom prst="rect">
            <a:avLst/>
          </a:prstGeom>
        </p:spPr>
      </p:pic>
      <p:pic>
        <p:nvPicPr>
          <p:cNvPr id="5" name="4 Imagen" descr="soldado.jpg"/>
          <p:cNvPicPr>
            <a:picLocks noChangeAspect="1"/>
          </p:cNvPicPr>
          <p:nvPr/>
        </p:nvPicPr>
        <p:blipFill>
          <a:blip r:embed="rId6"/>
          <a:stretch>
            <a:fillRect/>
          </a:stretch>
        </p:blipFill>
        <p:spPr>
          <a:xfrm>
            <a:off x="2983652" y="1702044"/>
            <a:ext cx="3366760" cy="4320000"/>
          </a:xfrm>
          <a:prstGeom prst="rect">
            <a:avLst/>
          </a:prstGeom>
        </p:spPr>
      </p:pic>
    </p:spTree>
    <p:custDataLst>
      <p:tags r:id="rId1"/>
    </p:custDataLst>
  </p:cSld>
  <p:clrMapOvr>
    <a:masterClrMapping/>
  </p:clrMapOvr>
  <p:transition spd="slow" advTm="10982">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r>
              <a:rPr lang="es-ES" dirty="0"/>
              <a:t>Sabemos que Velázquez hizo un gran esfuerzo de documentación para pintar Las Lanzas. En su biblioteca, contaba con dos mapas de la citada ciudad de Breda, así como con una obra cuya imagen es decisiva para la elección de la estructura visual y la composición del cuadro: el grabado de Bernard Salomón, </a:t>
            </a:r>
            <a:r>
              <a:rPr lang="es-ES" i="1" dirty="0" err="1"/>
              <a:t>Abrahan</a:t>
            </a:r>
            <a:r>
              <a:rPr lang="es-ES" i="1" dirty="0"/>
              <a:t> y </a:t>
            </a:r>
            <a:r>
              <a:rPr lang="es-ES" i="1" dirty="0" err="1"/>
              <a:t>Melquisidec</a:t>
            </a:r>
            <a:r>
              <a:rPr lang="es-ES" dirty="0"/>
              <a:t> (</a:t>
            </a:r>
            <a:r>
              <a:rPr lang="es-ES" i="1" dirty="0" err="1"/>
              <a:t>Quadrins</a:t>
            </a:r>
            <a:r>
              <a:rPr lang="es-ES" i="1" dirty="0"/>
              <a:t> </a:t>
            </a:r>
            <a:r>
              <a:rPr lang="es-ES" i="1" dirty="0" err="1"/>
              <a:t>Históriques</a:t>
            </a:r>
            <a:r>
              <a:rPr lang="es-ES" i="1" dirty="0"/>
              <a:t> de la </a:t>
            </a:r>
            <a:r>
              <a:rPr lang="es-ES" i="1" dirty="0" err="1"/>
              <a:t>Bible</a:t>
            </a:r>
            <a:r>
              <a:rPr lang="es-ES" dirty="0"/>
              <a:t>).</a:t>
            </a:r>
          </a:p>
          <a:p>
            <a:endParaRPr lang="es-ES" dirty="0"/>
          </a:p>
        </p:txBody>
      </p:sp>
    </p:spTree>
  </p:cSld>
  <p:clrMapOvr>
    <a:masterClrMapping/>
  </p:clrMapOvr>
  <p:transition spd="slow" advTm="8907">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92500" lnSpcReduction="10000"/>
          </a:bodyPr>
          <a:lstStyle/>
          <a:p>
            <a:r>
              <a:rPr lang="es-ES" dirty="0"/>
              <a:t>¿Será la acción social una difusa e imperceptible corriente, o algo similar, aunque no nombrado, que ha transitado convenientemente trasversal, la historia de la creación artística desde los orígenes?</a:t>
            </a:r>
          </a:p>
          <a:p>
            <a:r>
              <a:rPr lang="es-ES" dirty="0"/>
              <a:t>A esta pregunta pretendemos acercarnos al presentar la posibilidad de “otras posibles intenciones ocultas” en esta obra histórica de Velázquez, La Rendición de Breda, referente para todos nosotros. </a:t>
            </a:r>
          </a:p>
          <a:p>
            <a:endParaRPr lang="es-ES" dirty="0"/>
          </a:p>
        </p:txBody>
      </p:sp>
    </p:spTree>
  </p:cSld>
  <p:clrMapOvr>
    <a:masterClrMapping/>
  </p:clrMapOvr>
  <p:transition spd="slow" advTm="11326">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t="3247" b="2272"/>
          <a:stretch>
            <a:fillRect/>
          </a:stretch>
        </p:blipFill>
        <p:spPr bwMode="auto">
          <a:xfrm>
            <a:off x="260736" y="1785926"/>
            <a:ext cx="4352378" cy="3240000"/>
          </a:xfrm>
          <a:prstGeom prst="rect">
            <a:avLst/>
          </a:prstGeom>
          <a:noFill/>
          <a:ln w="9525">
            <a:noFill/>
            <a:miter lim="800000"/>
            <a:headEnd/>
            <a:tailEnd/>
          </a:ln>
          <a:effectLst/>
        </p:spPr>
      </p:pic>
      <p:pic>
        <p:nvPicPr>
          <p:cNvPr id="18436" name="Picture 4"/>
          <p:cNvPicPr>
            <a:picLocks noChangeAspect="1" noChangeArrowheads="1"/>
          </p:cNvPicPr>
          <p:nvPr/>
        </p:nvPicPr>
        <p:blipFill>
          <a:blip r:embed="rId3" cstate="print"/>
          <a:srcRect/>
          <a:stretch>
            <a:fillRect/>
          </a:stretch>
        </p:blipFill>
        <p:spPr bwMode="auto">
          <a:xfrm>
            <a:off x="4797001" y="1785926"/>
            <a:ext cx="4168420" cy="3240000"/>
          </a:xfrm>
          <a:prstGeom prst="rect">
            <a:avLst/>
          </a:prstGeom>
          <a:solidFill>
            <a:srgbClr val="FFFFFF"/>
          </a:solidFill>
          <a:ln w="9525">
            <a:noFill/>
            <a:miter lim="800000"/>
            <a:headEnd/>
            <a:tailEnd/>
          </a:ln>
        </p:spPr>
      </p:pic>
      <p:sp>
        <p:nvSpPr>
          <p:cNvPr id="18437" name="Text Box 5"/>
          <p:cNvSpPr txBox="1">
            <a:spLocks noChangeArrowheads="1"/>
          </p:cNvSpPr>
          <p:nvPr/>
        </p:nvSpPr>
        <p:spPr bwMode="auto">
          <a:xfrm>
            <a:off x="4702368" y="5214950"/>
            <a:ext cx="4357686" cy="533341"/>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200"/>
              </a:spcAft>
              <a:buClrTx/>
              <a:buSzTx/>
              <a:buFontTx/>
              <a:buNone/>
              <a:tabLst/>
            </a:pPr>
            <a:r>
              <a:rPr kumimoji="0" lang="es-ES" sz="1400" b="0" i="0" u="none" strike="noStrike" cap="none" normalizeH="0" baseline="0" dirty="0">
                <a:ln>
                  <a:noFill/>
                </a:ln>
                <a:solidFill>
                  <a:schemeClr val="tx1"/>
                </a:solidFill>
                <a:effectLst/>
                <a:latin typeface="Arial" pitchFamily="34" charset="0"/>
                <a:cs typeface="Arial" pitchFamily="34" charset="0"/>
              </a:rPr>
              <a:t>Fig. 11. Velázquez. </a:t>
            </a:r>
            <a:r>
              <a:rPr kumimoji="0" lang="es-ES" sz="1400" b="0" i="1" u="none" strike="noStrike" cap="none" normalizeH="0" baseline="0" dirty="0">
                <a:ln>
                  <a:noFill/>
                </a:ln>
                <a:solidFill>
                  <a:schemeClr val="tx1"/>
                </a:solidFill>
                <a:effectLst/>
                <a:latin typeface="Arial" pitchFamily="34" charset="0"/>
                <a:cs typeface="Arial" pitchFamily="34" charset="0"/>
              </a:rPr>
              <a:t>La rendición de Breda</a:t>
            </a:r>
            <a:r>
              <a:rPr kumimoji="0" lang="es-ES" sz="1400" b="0" i="0" u="none" strike="noStrike" cap="none" normalizeH="0" baseline="0" dirty="0">
                <a:ln>
                  <a:noFill/>
                </a:ln>
                <a:solidFill>
                  <a:schemeClr val="tx1"/>
                </a:solidFill>
                <a:effectLst/>
                <a:latin typeface="Arial" pitchFamily="34" charset="0"/>
                <a:cs typeface="Arial" pitchFamily="34" charset="0"/>
              </a:rPr>
              <a:t>,                   Museo del Prado. Madrid, 307x367 cm.</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3200" b="0" i="0" u="none" strike="noStrike" cap="none" normalizeH="0" baseline="0" dirty="0">
              <a:ln>
                <a:noFill/>
              </a:ln>
              <a:solidFill>
                <a:schemeClr val="tx1"/>
              </a:solidFill>
              <a:effectLst/>
              <a:latin typeface="Arial" pitchFamily="34" charset="0"/>
              <a:cs typeface="Arial" pitchFamily="34" charset="0"/>
            </a:endParaRPr>
          </a:p>
        </p:txBody>
      </p:sp>
      <p:sp>
        <p:nvSpPr>
          <p:cNvPr id="18443" name="Rectangle 11"/>
          <p:cNvSpPr>
            <a:spLocks noChangeArrowheads="1"/>
          </p:cNvSpPr>
          <p:nvPr/>
        </p:nvSpPr>
        <p:spPr bwMode="auto">
          <a:xfrm>
            <a:off x="373664" y="5228492"/>
            <a:ext cx="4126523" cy="738664"/>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ts val="1200"/>
              </a:spcAft>
            </a:pPr>
            <a:r>
              <a:rPr kumimoji="0" lang="es-ES" sz="1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lang="es-ES" sz="1400" dirty="0">
                <a:latin typeface="Arial" pitchFamily="34" charset="0"/>
                <a:cs typeface="Arial" pitchFamily="34" charset="0"/>
              </a:rPr>
              <a:t>Fig. 10. Bernard Salomón, Abraham y </a:t>
            </a:r>
            <a:r>
              <a:rPr lang="es-ES" sz="1400" dirty="0" err="1">
                <a:latin typeface="Arial" pitchFamily="34" charset="0"/>
                <a:cs typeface="Arial" pitchFamily="34" charset="0"/>
              </a:rPr>
              <a:t>Melquisedec</a:t>
            </a:r>
            <a:r>
              <a:rPr lang="es-ES" sz="1400" dirty="0">
                <a:latin typeface="Arial" pitchFamily="34" charset="0"/>
                <a:cs typeface="Arial" pitchFamily="34" charset="0"/>
              </a:rPr>
              <a:t>, grabado.   (</a:t>
            </a:r>
            <a:r>
              <a:rPr lang="es-ES" sz="1400" dirty="0" err="1">
                <a:latin typeface="Arial" pitchFamily="34" charset="0"/>
                <a:cs typeface="Arial" pitchFamily="34" charset="0"/>
              </a:rPr>
              <a:t>Cuadrins</a:t>
            </a:r>
            <a:r>
              <a:rPr lang="es-ES" sz="1400" dirty="0">
                <a:latin typeface="Arial" pitchFamily="34" charset="0"/>
                <a:cs typeface="Arial" pitchFamily="34" charset="0"/>
              </a:rPr>
              <a:t> </a:t>
            </a:r>
            <a:r>
              <a:rPr lang="es-ES" sz="1400" dirty="0" err="1">
                <a:latin typeface="Arial" pitchFamily="34" charset="0"/>
                <a:cs typeface="Arial" pitchFamily="34" charset="0"/>
              </a:rPr>
              <a:t>Historiques</a:t>
            </a:r>
            <a:r>
              <a:rPr lang="es-ES" sz="1400" dirty="0">
                <a:latin typeface="Arial" pitchFamily="34" charset="0"/>
                <a:cs typeface="Arial" pitchFamily="34" charset="0"/>
              </a:rPr>
              <a:t> de la </a:t>
            </a:r>
            <a:r>
              <a:rPr lang="es-ES" sz="1400" dirty="0" err="1">
                <a:latin typeface="Arial" pitchFamily="34" charset="0"/>
                <a:cs typeface="Arial" pitchFamily="34" charset="0"/>
              </a:rPr>
              <a:t>Bible</a:t>
            </a:r>
            <a:r>
              <a:rPr lang="es-ES" sz="1400" dirty="0">
                <a:latin typeface="Arial" pitchFamily="34" charset="0"/>
                <a:cs typeface="Arial" pitchFamily="34" charset="0"/>
              </a:rPr>
              <a:t>, Lyon</a:t>
            </a:r>
            <a:r>
              <a:rPr kumimoji="0" lang="es-ES" sz="1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endParaRPr kumimoji="0" lang="es-ES"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advTm="3089">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a:spLocks noGrp="1"/>
          </p:cNvSpPr>
          <p:nvPr>
            <p:ph idx="1"/>
          </p:nvPr>
        </p:nvSpPr>
        <p:spPr/>
        <p:txBody>
          <a:bodyPr>
            <a:normAutofit/>
          </a:bodyPr>
          <a:lstStyle/>
          <a:p>
            <a:r>
              <a:rPr lang="es-ES" dirty="0"/>
              <a:t>Podemos rastrear documentación gráfica que ha utilizado de otros autores para  otras de sus obras.</a:t>
            </a:r>
          </a:p>
          <a:p>
            <a:endParaRPr lang="es-ES" dirty="0"/>
          </a:p>
        </p:txBody>
      </p:sp>
    </p:spTree>
  </p:cSld>
  <p:clrMapOvr>
    <a:masterClrMapping/>
  </p:clrMapOvr>
  <p:transition spd="slow" advTm="3214">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3"/>
          <p:cNvSpPr txBox="1">
            <a:spLocks noChangeArrowheads="1"/>
          </p:cNvSpPr>
          <p:nvPr/>
        </p:nvSpPr>
        <p:spPr bwMode="auto">
          <a:xfrm>
            <a:off x="677763" y="6086499"/>
            <a:ext cx="3516923" cy="750277"/>
          </a:xfrm>
          <a:prstGeom prst="rect">
            <a:avLst/>
          </a:prstGeom>
          <a:solidFill>
            <a:srgbClr val="FFFFFF"/>
          </a:solidFill>
          <a:ln w="936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s-ES" sz="1400" b="0" i="0" u="none" strike="noStrike" cap="none" normalizeH="0" baseline="0" dirty="0">
                <a:ln>
                  <a:noFill/>
                </a:ln>
                <a:solidFill>
                  <a:schemeClr val="tx1"/>
                </a:solidFill>
                <a:effectLst/>
                <a:latin typeface="Arial" pitchFamily="34" charset="0"/>
                <a:cs typeface="Arial" pitchFamily="34" charset="0"/>
              </a:rPr>
              <a:t>Fig. 12. Alberto </a:t>
            </a:r>
            <a:r>
              <a:rPr kumimoji="0" lang="es-ES" sz="1400" b="0" i="0" u="none" strike="noStrike" cap="none" normalizeH="0" baseline="0" dirty="0" err="1">
                <a:ln>
                  <a:noFill/>
                </a:ln>
                <a:solidFill>
                  <a:schemeClr val="tx1"/>
                </a:solidFill>
                <a:effectLst/>
                <a:latin typeface="Arial" pitchFamily="34" charset="0"/>
                <a:cs typeface="Arial" pitchFamily="34" charset="0"/>
              </a:rPr>
              <a:t>Durero</a:t>
            </a:r>
            <a:r>
              <a:rPr kumimoji="0" lang="es-ES" sz="1400" b="0" i="0" u="none" strike="noStrike" cap="none" normalizeH="0" baseline="0" dirty="0">
                <a:ln>
                  <a:noFill/>
                </a:ln>
                <a:solidFill>
                  <a:schemeClr val="tx1"/>
                </a:solidFill>
                <a:effectLst/>
                <a:latin typeface="Arial" pitchFamily="34" charset="0"/>
                <a:cs typeface="Arial" pitchFamily="34" charset="0"/>
              </a:rPr>
              <a:t>, </a:t>
            </a:r>
            <a:r>
              <a:rPr kumimoji="0" lang="es-ES" sz="1400" b="0" i="1" u="none" strike="noStrike" cap="none" normalizeH="0" baseline="0" dirty="0" err="1">
                <a:ln>
                  <a:noFill/>
                </a:ln>
                <a:solidFill>
                  <a:schemeClr val="tx1"/>
                </a:solidFill>
                <a:effectLst/>
                <a:latin typeface="Arial" pitchFamily="34" charset="0"/>
                <a:cs typeface="Arial" pitchFamily="34" charset="0"/>
              </a:rPr>
              <a:t>Cruci</a:t>
            </a:r>
            <a:r>
              <a:rPr kumimoji="0" lang="es-ES" sz="1400" b="0" i="1" u="none" strike="noStrike" cap="none" normalizeH="0" baseline="0" dirty="0">
                <a:ln>
                  <a:noFill/>
                </a:ln>
                <a:solidFill>
                  <a:schemeClr val="tx1"/>
                </a:solidFill>
                <a:effectLst/>
                <a:latin typeface="Arial" pitchFamily="34" charset="0"/>
                <a:cs typeface="Arial" pitchFamily="34" charset="0"/>
              </a:rPr>
              <a:t>- </a:t>
            </a:r>
            <a:r>
              <a:rPr kumimoji="0" lang="es-ES" sz="1400" b="0" i="1" u="none" strike="noStrike" cap="none" normalizeH="0" baseline="0" dirty="0" err="1">
                <a:ln>
                  <a:noFill/>
                </a:ln>
                <a:solidFill>
                  <a:schemeClr val="tx1"/>
                </a:solidFill>
                <a:effectLst/>
                <a:latin typeface="Arial" pitchFamily="34" charset="0"/>
                <a:cs typeface="Arial" pitchFamily="34" charset="0"/>
              </a:rPr>
              <a:t>ficado</a:t>
            </a:r>
            <a:r>
              <a:rPr kumimoji="0" lang="es-ES" sz="1400" b="0" i="0" u="none" strike="noStrike" cap="none" normalizeH="0" baseline="0" dirty="0">
                <a:ln>
                  <a:noFill/>
                </a:ln>
                <a:solidFill>
                  <a:schemeClr val="tx1"/>
                </a:solidFill>
                <a:effectLst/>
                <a:latin typeface="Arial" pitchFamily="34" charset="0"/>
                <a:cs typeface="Arial" pitchFamily="34" charset="0"/>
              </a:rPr>
              <a:t>, grabado, British </a:t>
            </a:r>
            <a:r>
              <a:rPr kumimoji="0" lang="es-ES" sz="1400" b="0" i="0" u="none" strike="noStrike" cap="none" normalizeH="0" baseline="0" dirty="0" err="1">
                <a:ln>
                  <a:noFill/>
                </a:ln>
                <a:solidFill>
                  <a:schemeClr val="tx1"/>
                </a:solidFill>
                <a:effectLst/>
                <a:latin typeface="Arial" pitchFamily="34" charset="0"/>
                <a:cs typeface="Arial" pitchFamily="34" charset="0"/>
              </a:rPr>
              <a:t>Museum</a:t>
            </a:r>
            <a:r>
              <a:rPr kumimoji="0" lang="es-ES" sz="1400" b="0" i="0" u="none" strike="noStrike" cap="none" normalizeH="0" baseline="0" dirty="0">
                <a:ln>
                  <a:noFill/>
                </a:ln>
                <a:solidFill>
                  <a:schemeClr val="tx1"/>
                </a:solidFill>
                <a:effectLst/>
                <a:latin typeface="Arial" pitchFamily="34" charset="0"/>
                <a:cs typeface="Arial" pitchFamily="34" charset="0"/>
              </a:rPr>
              <a:t>, Londres.</a:t>
            </a:r>
            <a:endParaRPr kumimoji="0" lang="es-ES" sz="3200" b="0" i="0" u="none" strike="noStrike" cap="none" normalizeH="0" baseline="0" dirty="0">
              <a:ln>
                <a:noFill/>
              </a:ln>
              <a:solidFill>
                <a:schemeClr val="tx1"/>
              </a:solidFill>
              <a:effectLst/>
              <a:latin typeface="Arial" pitchFamily="34" charset="0"/>
              <a:cs typeface="Arial" pitchFamily="34" charset="0"/>
            </a:endParaRPr>
          </a:p>
        </p:txBody>
      </p:sp>
      <p:pic>
        <p:nvPicPr>
          <p:cNvPr id="19460" name="Picture 4"/>
          <p:cNvPicPr>
            <a:picLocks noChangeAspect="1" noChangeArrowheads="1"/>
          </p:cNvPicPr>
          <p:nvPr/>
        </p:nvPicPr>
        <p:blipFill>
          <a:blip r:embed="rId3" cstate="print"/>
          <a:srcRect/>
          <a:stretch>
            <a:fillRect/>
          </a:stretch>
        </p:blipFill>
        <p:spPr bwMode="auto">
          <a:xfrm>
            <a:off x="684627" y="1207588"/>
            <a:ext cx="3503195" cy="4859559"/>
          </a:xfrm>
          <a:prstGeom prst="rect">
            <a:avLst/>
          </a:prstGeom>
          <a:noFill/>
          <a:ln w="9525">
            <a:noFill/>
            <a:round/>
            <a:headEnd/>
            <a:tailEnd/>
          </a:ln>
          <a:effectLst/>
        </p:spPr>
      </p:pic>
      <p:pic>
        <p:nvPicPr>
          <p:cNvPr id="19461" name="Picture 5"/>
          <p:cNvPicPr>
            <a:picLocks noChangeAspect="1" noChangeArrowheads="1"/>
          </p:cNvPicPr>
          <p:nvPr/>
        </p:nvPicPr>
        <p:blipFill>
          <a:blip r:embed="rId4" cstate="print"/>
          <a:srcRect/>
          <a:stretch>
            <a:fillRect/>
          </a:stretch>
        </p:blipFill>
        <p:spPr bwMode="auto">
          <a:xfrm>
            <a:off x="4912763" y="1274288"/>
            <a:ext cx="3412317" cy="4860000"/>
          </a:xfrm>
          <a:prstGeom prst="rect">
            <a:avLst/>
          </a:prstGeom>
          <a:noFill/>
          <a:ln w="9525">
            <a:noFill/>
            <a:round/>
            <a:headEnd/>
            <a:tailEnd/>
          </a:ln>
          <a:effectLst/>
        </p:spPr>
      </p:pic>
      <p:sp>
        <p:nvSpPr>
          <p:cNvPr id="19462" name="Text Box 6"/>
          <p:cNvSpPr txBox="1">
            <a:spLocks noChangeArrowheads="1"/>
          </p:cNvSpPr>
          <p:nvPr/>
        </p:nvSpPr>
        <p:spPr bwMode="auto">
          <a:xfrm>
            <a:off x="4977690" y="6160641"/>
            <a:ext cx="3282462" cy="679940"/>
          </a:xfrm>
          <a:prstGeom prst="rect">
            <a:avLst/>
          </a:prstGeom>
          <a:solidFill>
            <a:srgbClr val="FFFFFF"/>
          </a:solidFill>
          <a:ln w="936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 sz="1400" b="0" i="0" u="none" strike="noStrike" cap="none" normalizeH="0" baseline="0" dirty="0">
                <a:ln>
                  <a:noFill/>
                </a:ln>
                <a:solidFill>
                  <a:schemeClr val="tx1"/>
                </a:solidFill>
                <a:effectLst/>
                <a:latin typeface="Arial" pitchFamily="34" charset="0"/>
                <a:cs typeface="Arial" pitchFamily="34" charset="0"/>
              </a:rPr>
              <a:t>Fig</a:t>
            </a:r>
            <a:r>
              <a:rPr lang="es-ES" sz="1400" dirty="0">
                <a:latin typeface="Arial" pitchFamily="34" charset="0"/>
                <a:cs typeface="Arial" pitchFamily="34" charset="0"/>
              </a:rPr>
              <a:t>. 13. Diego Velázquez, Crucificado, Museo del Prado, Madrid.</a:t>
            </a:r>
          </a:p>
        </p:txBody>
      </p:sp>
      <p:sp>
        <p:nvSpPr>
          <p:cNvPr id="8" name="7 CuadroTexto"/>
          <p:cNvSpPr txBox="1"/>
          <p:nvPr/>
        </p:nvSpPr>
        <p:spPr>
          <a:xfrm>
            <a:off x="123570" y="0"/>
            <a:ext cx="9020430" cy="1384995"/>
          </a:xfrm>
          <a:prstGeom prst="rect">
            <a:avLst/>
          </a:prstGeom>
          <a:noFill/>
        </p:spPr>
        <p:txBody>
          <a:bodyPr wrap="square" rtlCol="0">
            <a:spAutoFit/>
          </a:bodyPr>
          <a:lstStyle/>
          <a:p>
            <a:pPr algn="ctr"/>
            <a:r>
              <a:rPr lang="es-ES" sz="2800" dirty="0"/>
              <a:t>La estampas de Alberto </a:t>
            </a:r>
            <a:r>
              <a:rPr lang="es-ES" sz="2800" dirty="0" err="1"/>
              <a:t>Durero</a:t>
            </a:r>
            <a:r>
              <a:rPr lang="es-ES" sz="2800" dirty="0"/>
              <a:t>, (Fig. 12) que posiblemente influyen en el Cristo Crucificado, (Fig.13).</a:t>
            </a:r>
          </a:p>
          <a:p>
            <a:pPr algn="ctr"/>
            <a:endParaRPr lang="es-ES" sz="2800" dirty="0"/>
          </a:p>
        </p:txBody>
      </p:sp>
    </p:spTree>
    <p:custDataLst>
      <p:tags r:id="rId1"/>
    </p:custDataLst>
  </p:cSld>
  <p:clrMapOvr>
    <a:masterClrMapping/>
  </p:clrMapOvr>
  <p:transition spd="slow" advTm="5491">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460"/>
                                        </p:tgtEl>
                                        <p:attrNameLst>
                                          <p:attrName>style.visibility</p:attrName>
                                        </p:attrNameLst>
                                      </p:cBhvr>
                                      <p:to>
                                        <p:strVal val="visible"/>
                                      </p:to>
                                    </p:set>
                                    <p:animEffect transition="in" filter="fade">
                                      <p:cBhvr>
                                        <p:cTn id="12" dur="2000"/>
                                        <p:tgtEl>
                                          <p:spTgt spid="1946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459"/>
                                        </p:tgtEl>
                                        <p:attrNameLst>
                                          <p:attrName>style.visibility</p:attrName>
                                        </p:attrNameLst>
                                      </p:cBhvr>
                                      <p:to>
                                        <p:strVal val="visible"/>
                                      </p:to>
                                    </p:set>
                                    <p:animEffect transition="in" filter="fade">
                                      <p:cBhvr>
                                        <p:cTn id="15" dur="2000"/>
                                        <p:tgtEl>
                                          <p:spTgt spid="19459"/>
                                        </p:tgtEl>
                                      </p:cBhvr>
                                    </p:animEffect>
                                  </p:childTnLst>
                                </p:cTn>
                              </p:par>
                              <p:par>
                                <p:cTn id="16" presetID="10" presetClass="entr" presetSubtype="0" fill="hold" nodeType="withEffect">
                                  <p:stCondLst>
                                    <p:cond delay="0"/>
                                  </p:stCondLst>
                                  <p:childTnLst>
                                    <p:set>
                                      <p:cBhvr>
                                        <p:cTn id="17" dur="1" fill="hold">
                                          <p:stCondLst>
                                            <p:cond delay="0"/>
                                          </p:stCondLst>
                                        </p:cTn>
                                        <p:tgtEl>
                                          <p:spTgt spid="19461"/>
                                        </p:tgtEl>
                                        <p:attrNameLst>
                                          <p:attrName>style.visibility</p:attrName>
                                        </p:attrNameLst>
                                      </p:cBhvr>
                                      <p:to>
                                        <p:strVal val="visible"/>
                                      </p:to>
                                    </p:set>
                                    <p:animEffect transition="in" filter="fade">
                                      <p:cBhvr>
                                        <p:cTn id="18" dur="2000"/>
                                        <p:tgtEl>
                                          <p:spTgt spid="1946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462"/>
                                        </p:tgtEl>
                                        <p:attrNameLst>
                                          <p:attrName>style.visibility</p:attrName>
                                        </p:attrNameLst>
                                      </p:cBhvr>
                                      <p:to>
                                        <p:strVal val="visible"/>
                                      </p:to>
                                    </p:set>
                                    <p:animEffect transition="in" filter="fade">
                                      <p:cBhvr>
                                        <p:cTn id="21" dur="2000"/>
                                        <p:tgtEl>
                                          <p:spTgt spid="19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nimBg="1"/>
      <p:bldP spid="19462" grpId="0" animBg="1"/>
      <p:bldP spid="8"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p:cNvPicPr>
            <a:picLocks noChangeAspect="1" noChangeArrowheads="1"/>
          </p:cNvPicPr>
          <p:nvPr/>
        </p:nvPicPr>
        <p:blipFill>
          <a:blip r:embed="rId2" cstate="print"/>
          <a:srcRect/>
          <a:stretch>
            <a:fillRect/>
          </a:stretch>
        </p:blipFill>
        <p:spPr bwMode="auto">
          <a:xfrm>
            <a:off x="162344" y="1887066"/>
            <a:ext cx="3964179" cy="3083869"/>
          </a:xfrm>
          <a:prstGeom prst="rect">
            <a:avLst/>
          </a:prstGeom>
          <a:noFill/>
          <a:ln w="9525">
            <a:noFill/>
            <a:round/>
            <a:headEnd/>
            <a:tailEnd/>
          </a:ln>
          <a:effectLst/>
        </p:spPr>
      </p:pic>
      <p:sp>
        <p:nvSpPr>
          <p:cNvPr id="20484" name="Text Box 4"/>
          <p:cNvSpPr txBox="1">
            <a:spLocks noChangeArrowheads="1"/>
          </p:cNvSpPr>
          <p:nvPr/>
        </p:nvSpPr>
        <p:spPr bwMode="auto">
          <a:xfrm>
            <a:off x="281355" y="5134708"/>
            <a:ext cx="3587260" cy="445477"/>
          </a:xfrm>
          <a:prstGeom prst="rect">
            <a:avLst/>
          </a:prstGeom>
          <a:solidFill>
            <a:schemeClr val="bg1"/>
          </a:solidFill>
          <a:ln w="936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200" b="0" i="0" u="none" strike="noStrike" cap="none" normalizeH="0" baseline="0" dirty="0">
                <a:ln>
                  <a:noFill/>
                </a:ln>
                <a:solidFill>
                  <a:schemeClr val="tx1"/>
                </a:solidFill>
                <a:effectLst/>
                <a:latin typeface="Arial" pitchFamily="34" charset="0"/>
                <a:cs typeface="Arial" pitchFamily="34" charset="0"/>
              </a:rPr>
              <a:t>Fig. 14. Diego </a:t>
            </a:r>
            <a:r>
              <a:rPr kumimoji="0" lang="es-ES" sz="1200" b="0" i="0" u="none" strike="noStrike" cap="none" normalizeH="0" baseline="0" dirty="0" err="1">
                <a:ln>
                  <a:noFill/>
                </a:ln>
                <a:solidFill>
                  <a:schemeClr val="tx1"/>
                </a:solidFill>
                <a:effectLst/>
                <a:latin typeface="Arial" pitchFamily="34" charset="0"/>
                <a:cs typeface="Arial" pitchFamily="34" charset="0"/>
              </a:rPr>
              <a:t>Veláquez</a:t>
            </a:r>
            <a:r>
              <a:rPr kumimoji="0" lang="es-ES" sz="1200" b="0" i="0" u="none" strike="noStrike" cap="none" normalizeH="0" baseline="0" dirty="0">
                <a:ln>
                  <a:noFill/>
                </a:ln>
                <a:solidFill>
                  <a:schemeClr val="tx1"/>
                </a:solidFill>
                <a:effectLst/>
                <a:latin typeface="Arial" pitchFamily="34" charset="0"/>
                <a:cs typeface="Arial" pitchFamily="34" charset="0"/>
              </a:rPr>
              <a:t>, L</a:t>
            </a:r>
            <a:r>
              <a:rPr kumimoji="0" lang="es-ES" sz="1200" b="0" i="1" u="none" strike="noStrike" cap="none" normalizeH="0" baseline="0" dirty="0">
                <a:ln>
                  <a:noFill/>
                </a:ln>
                <a:solidFill>
                  <a:schemeClr val="tx1"/>
                </a:solidFill>
                <a:effectLst/>
                <a:latin typeface="Arial" pitchFamily="34" charset="0"/>
                <a:cs typeface="Arial" pitchFamily="34" charset="0"/>
              </a:rPr>
              <a:t>a fábula de </a:t>
            </a:r>
            <a:r>
              <a:rPr kumimoji="0" lang="es-ES" sz="1200" b="0" i="1" u="none" strike="noStrike" cap="none" normalizeH="0" baseline="0" dirty="0" err="1">
                <a:ln>
                  <a:noFill/>
                </a:ln>
                <a:solidFill>
                  <a:schemeClr val="tx1"/>
                </a:solidFill>
                <a:effectLst/>
                <a:latin typeface="Arial" pitchFamily="34" charset="0"/>
                <a:cs typeface="Arial" pitchFamily="34" charset="0"/>
              </a:rPr>
              <a:t>Arecne</a:t>
            </a:r>
            <a:r>
              <a:rPr kumimoji="0" lang="es-ES" sz="1200" b="0" i="1" u="none" strike="noStrike" cap="none" normalizeH="0" baseline="0" dirty="0">
                <a:ln>
                  <a:noFill/>
                </a:ln>
                <a:solidFill>
                  <a:schemeClr val="tx1"/>
                </a:solidFill>
                <a:effectLst/>
                <a:latin typeface="Arial" pitchFamily="34" charset="0"/>
                <a:cs typeface="Arial" pitchFamily="34" charset="0"/>
              </a:rPr>
              <a:t>, </a:t>
            </a:r>
            <a:r>
              <a:rPr kumimoji="0" lang="es-ES" sz="1200" b="0" i="0" u="none" strike="noStrike" cap="none" normalizeH="0" baseline="0" dirty="0">
                <a:ln>
                  <a:noFill/>
                </a:ln>
                <a:solidFill>
                  <a:schemeClr val="tx1"/>
                </a:solidFill>
                <a:effectLst/>
                <a:latin typeface="Arial" pitchFamily="34" charset="0"/>
                <a:cs typeface="Arial" pitchFamily="34" charset="0"/>
              </a:rPr>
              <a:t>Museo del Prado, Madrid.</a:t>
            </a:r>
            <a:endParaRPr kumimoji="0" lang="es-ES" sz="2800" b="0" i="0" u="none" strike="noStrike" cap="none" normalizeH="0" baseline="0" dirty="0">
              <a:ln>
                <a:noFill/>
              </a:ln>
              <a:solidFill>
                <a:schemeClr val="tx1"/>
              </a:solidFill>
              <a:effectLst/>
              <a:latin typeface="Arial" pitchFamily="34" charset="0"/>
              <a:cs typeface="Arial" pitchFamily="34" charset="0"/>
            </a:endParaRPr>
          </a:p>
        </p:txBody>
      </p:sp>
      <p:pic>
        <p:nvPicPr>
          <p:cNvPr id="20485" name="Picture 5"/>
          <p:cNvPicPr>
            <a:picLocks noChangeAspect="1" noChangeArrowheads="1"/>
          </p:cNvPicPr>
          <p:nvPr/>
        </p:nvPicPr>
        <p:blipFill>
          <a:blip r:embed="rId3" cstate="print"/>
          <a:srcRect/>
          <a:stretch>
            <a:fillRect/>
          </a:stretch>
        </p:blipFill>
        <p:spPr bwMode="auto">
          <a:xfrm>
            <a:off x="4244078" y="1886400"/>
            <a:ext cx="4778486" cy="3085200"/>
          </a:xfrm>
          <a:prstGeom prst="rect">
            <a:avLst/>
          </a:prstGeom>
          <a:noFill/>
          <a:ln w="9525">
            <a:noFill/>
            <a:round/>
            <a:headEnd/>
            <a:tailEnd/>
          </a:ln>
          <a:effectLst/>
        </p:spPr>
      </p:pic>
      <p:sp>
        <p:nvSpPr>
          <p:cNvPr id="20486" name="Text Box 6"/>
          <p:cNvSpPr txBox="1">
            <a:spLocks noChangeArrowheads="1"/>
          </p:cNvSpPr>
          <p:nvPr/>
        </p:nvSpPr>
        <p:spPr bwMode="auto">
          <a:xfrm>
            <a:off x="4853354" y="5234790"/>
            <a:ext cx="3656796" cy="345395"/>
          </a:xfrm>
          <a:prstGeom prst="rect">
            <a:avLst/>
          </a:prstGeom>
          <a:solidFill>
            <a:schemeClr val="bg1"/>
          </a:solidFill>
          <a:ln w="936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pPr algn="ctr" fontAlgn="base">
              <a:spcBef>
                <a:spcPct val="0"/>
              </a:spcBef>
              <a:spcAft>
                <a:spcPts val="1000"/>
              </a:spcAft>
            </a:pPr>
            <a:r>
              <a:rPr lang="es-ES" sz="1200" dirty="0">
                <a:latin typeface="Arial" pitchFamily="34" charset="0"/>
                <a:cs typeface="Arial" pitchFamily="34" charset="0"/>
              </a:rPr>
              <a:t>Fig. 15. Miguel Ángel, </a:t>
            </a:r>
            <a:r>
              <a:rPr lang="es-ES" sz="1200" dirty="0" err="1">
                <a:latin typeface="Arial" pitchFamily="34" charset="0"/>
                <a:cs typeface="Arial" pitchFamily="34" charset="0"/>
              </a:rPr>
              <a:t>Ignudi</a:t>
            </a:r>
            <a:r>
              <a:rPr lang="es-ES" sz="1200" dirty="0">
                <a:latin typeface="Arial" pitchFamily="34" charset="0"/>
                <a:cs typeface="Arial" pitchFamily="34" charset="0"/>
              </a:rPr>
              <a:t>, Capilla Sixtina. Ciudad del Vaticano.</a:t>
            </a:r>
          </a:p>
        </p:txBody>
      </p:sp>
      <p:sp>
        <p:nvSpPr>
          <p:cNvPr id="8" name="7 CuadroTexto"/>
          <p:cNvSpPr txBox="1"/>
          <p:nvPr/>
        </p:nvSpPr>
        <p:spPr>
          <a:xfrm>
            <a:off x="469556" y="49428"/>
            <a:ext cx="8674443" cy="954107"/>
          </a:xfrm>
          <a:prstGeom prst="rect">
            <a:avLst/>
          </a:prstGeom>
          <a:noFill/>
        </p:spPr>
        <p:txBody>
          <a:bodyPr wrap="square" rtlCol="0">
            <a:spAutoFit/>
          </a:bodyPr>
          <a:lstStyle/>
          <a:p>
            <a:r>
              <a:rPr lang="es-ES" sz="2800" i="1" dirty="0"/>
              <a:t> Para la composición de la Fábula de Aracne </a:t>
            </a:r>
            <a:r>
              <a:rPr lang="es-ES" sz="2800" dirty="0"/>
              <a:t>(Fig.14). </a:t>
            </a:r>
            <a:r>
              <a:rPr lang="es-ES" sz="2800" i="1" dirty="0"/>
              <a:t>Velázquez empleó dos modelos de </a:t>
            </a:r>
            <a:r>
              <a:rPr lang="es-ES" sz="2800" i="1" dirty="0" err="1"/>
              <a:t>ignudi</a:t>
            </a:r>
            <a:r>
              <a:rPr lang="es-ES" sz="2800" i="1" dirty="0"/>
              <a:t> </a:t>
            </a:r>
            <a:r>
              <a:rPr lang="es-ES" sz="2800" dirty="0"/>
              <a:t>(Fig. 15).</a:t>
            </a:r>
            <a:r>
              <a:rPr lang="es-ES" sz="2800" i="1" dirty="0"/>
              <a:t> </a:t>
            </a:r>
            <a:endParaRPr lang="es-ES" sz="2800" dirty="0"/>
          </a:p>
        </p:txBody>
      </p:sp>
    </p:spTree>
  </p:cSld>
  <p:clrMapOvr>
    <a:masterClrMapping/>
  </p:clrMapOvr>
  <p:transition spd="slow" advTm="3915">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srcRect l="26120" t="47615" r="1001"/>
          <a:stretch>
            <a:fillRect/>
          </a:stretch>
        </p:blipFill>
        <p:spPr bwMode="auto">
          <a:xfrm>
            <a:off x="2771677" y="219790"/>
            <a:ext cx="6120000" cy="2716951"/>
          </a:xfrm>
          <a:prstGeom prst="rect">
            <a:avLst/>
          </a:prstGeom>
          <a:noFill/>
        </p:spPr>
      </p:pic>
      <p:pic>
        <p:nvPicPr>
          <p:cNvPr id="21505" name="Imagen 11"/>
          <p:cNvPicPr>
            <a:picLocks noChangeAspect="1" noChangeArrowheads="1"/>
          </p:cNvPicPr>
          <p:nvPr/>
        </p:nvPicPr>
        <p:blipFill>
          <a:blip r:embed="rId2"/>
          <a:srcRect l="26120" b="54758"/>
          <a:stretch>
            <a:fillRect/>
          </a:stretch>
        </p:blipFill>
        <p:spPr bwMode="auto">
          <a:xfrm>
            <a:off x="2771677" y="3749264"/>
            <a:ext cx="6120000" cy="2315310"/>
          </a:xfrm>
          <a:prstGeom prst="rect">
            <a:avLst/>
          </a:prstGeom>
          <a:noFill/>
        </p:spPr>
      </p:pic>
      <p:sp>
        <p:nvSpPr>
          <p:cNvPr id="21508" name="Rectangle 4"/>
          <p:cNvSpPr>
            <a:spLocks noChangeArrowheads="1"/>
          </p:cNvSpPr>
          <p:nvPr/>
        </p:nvSpPr>
        <p:spPr bwMode="auto">
          <a:xfrm>
            <a:off x="3304247" y="3055006"/>
            <a:ext cx="5054861" cy="461665"/>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pitchFamily="34" charset="0"/>
                <a:ea typeface="Calibri" pitchFamily="34" charset="0"/>
                <a:cs typeface="Arial" pitchFamily="34" charset="0"/>
              </a:rPr>
              <a:t>Fig. 16. Grabado de </a:t>
            </a:r>
            <a:r>
              <a:rPr kumimoji="0" lang="es-ES" sz="1200" b="0" i="0" u="none" strike="noStrike" cap="none" normalizeH="0" baseline="0" dirty="0" err="1">
                <a:ln>
                  <a:noFill/>
                </a:ln>
                <a:solidFill>
                  <a:schemeClr val="tx1"/>
                </a:solidFill>
                <a:effectLst/>
                <a:latin typeface="Arial" pitchFamily="34" charset="0"/>
                <a:ea typeface="Calibri" pitchFamily="34" charset="0"/>
                <a:cs typeface="Arial" pitchFamily="34" charset="0"/>
              </a:rPr>
              <a:t>Hermann</a:t>
            </a:r>
            <a:r>
              <a:rPr kumimoji="0" lang="es-ES" sz="1200" b="0" i="0" u="none" strike="noStrike" cap="none" normalizeH="0" baseline="0" dirty="0">
                <a:ln>
                  <a:noFill/>
                </a:ln>
                <a:solidFill>
                  <a:schemeClr val="tx1"/>
                </a:solidFill>
                <a:effectLst/>
                <a:latin typeface="Arial" pitchFamily="34" charset="0"/>
                <a:ea typeface="Calibri" pitchFamily="34" charset="0"/>
                <a:cs typeface="Arial" pitchFamily="34" charset="0"/>
              </a:rPr>
              <a:t> Hugo</a:t>
            </a:r>
            <a:r>
              <a:rPr kumimoji="0" lang="es-ES" sz="1200" b="0" i="1"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s-ES" sz="1200" b="0" i="1" u="none" strike="noStrike" cap="none" normalizeH="0" baseline="0" dirty="0" err="1">
                <a:ln>
                  <a:noFill/>
                </a:ln>
                <a:solidFill>
                  <a:schemeClr val="tx1"/>
                </a:solidFill>
                <a:effectLst/>
                <a:latin typeface="Arial" pitchFamily="34" charset="0"/>
                <a:ea typeface="Calibri" pitchFamily="34" charset="0"/>
                <a:cs typeface="Arial" pitchFamily="34" charset="0"/>
              </a:rPr>
              <a:t>Obsidio</a:t>
            </a:r>
            <a:r>
              <a:rPr kumimoji="0" lang="es-ES" sz="1200" b="0" i="1"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s-ES" sz="1200" b="0" i="1" u="none" strike="noStrike" cap="none" normalizeH="0" baseline="0" dirty="0" err="1">
                <a:ln>
                  <a:noFill/>
                </a:ln>
                <a:solidFill>
                  <a:schemeClr val="tx1"/>
                </a:solidFill>
                <a:effectLst/>
                <a:latin typeface="Arial" pitchFamily="34" charset="0"/>
                <a:ea typeface="Calibri" pitchFamily="34" charset="0"/>
                <a:cs typeface="Arial" pitchFamily="34" charset="0"/>
              </a:rPr>
              <a:t>Bredana</a:t>
            </a:r>
            <a:r>
              <a:rPr kumimoji="0" lang="es-ES" sz="1200" b="0" i="0" u="none" strike="noStrike" cap="none" normalizeH="0" baseline="0" dirty="0">
                <a:ln>
                  <a:noFill/>
                </a:ln>
                <a:solidFill>
                  <a:schemeClr val="tx1"/>
                </a:solidFill>
                <a:effectLst/>
                <a:latin typeface="Arial" pitchFamily="34" charset="0"/>
                <a:ea typeface="Calibri" pitchFamily="34" charset="0"/>
                <a:cs typeface="Arial" pitchFamily="34" charset="0"/>
              </a:rPr>
              <a:t>, 1629 Amberes</a:t>
            </a:r>
            <a:r>
              <a:rPr kumimoji="0" lang="es-ES" sz="1200" b="0" i="1" u="none" strike="noStrike" cap="none" normalizeH="0" baseline="0" dirty="0">
                <a:ln>
                  <a:noFill/>
                </a:ln>
                <a:solidFill>
                  <a:schemeClr val="tx1"/>
                </a:solidFill>
                <a:effectLst/>
                <a:latin typeface="Arial" pitchFamily="34" charset="0"/>
                <a:ea typeface="Calibri" pitchFamily="34" charset="0"/>
                <a:cs typeface="Arial" pitchFamily="34" charset="0"/>
              </a:rPr>
              <a:t>.</a:t>
            </a:r>
            <a:endParaRPr kumimoji="0" lang="es-ES" sz="12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pitchFamily="34" charset="0"/>
                <a:ea typeface="Calibri" pitchFamily="34" charset="0"/>
                <a:cs typeface="Arial" pitchFamily="34" charset="0"/>
              </a:rPr>
              <a:t>Inundaciones provocadas por </a:t>
            </a:r>
            <a:r>
              <a:rPr kumimoji="0" lang="es-ES" sz="1200" b="0" i="0" u="none" strike="noStrike" cap="none" normalizeH="0" baseline="0" dirty="0" err="1">
                <a:ln>
                  <a:noFill/>
                </a:ln>
                <a:solidFill>
                  <a:schemeClr val="tx1"/>
                </a:solidFill>
                <a:effectLst/>
                <a:latin typeface="Arial" pitchFamily="34" charset="0"/>
                <a:ea typeface="Calibri" pitchFamily="34" charset="0"/>
                <a:cs typeface="Arial" pitchFamily="34" charset="0"/>
              </a:rPr>
              <a:t>Spinola</a:t>
            </a:r>
            <a:r>
              <a:rPr kumimoji="0" lang="es-ES" sz="1200" b="0" i="0" u="none" strike="noStrike" cap="none" normalizeH="0" baseline="0" dirty="0">
                <a:ln>
                  <a:noFill/>
                </a:ln>
                <a:solidFill>
                  <a:schemeClr val="tx1"/>
                </a:solidFill>
                <a:effectLst/>
                <a:latin typeface="Arial" pitchFamily="34" charset="0"/>
                <a:ea typeface="Calibri" pitchFamily="34" charset="0"/>
                <a:cs typeface="Arial" pitchFamily="34" charset="0"/>
              </a:rPr>
              <a:t>.</a:t>
            </a:r>
            <a:endParaRPr kumimoji="0" lang="es-ES" sz="1200" b="0" i="0" u="none" strike="noStrike" cap="none" normalizeH="0" baseline="0" dirty="0">
              <a:ln>
                <a:noFill/>
              </a:ln>
              <a:solidFill>
                <a:schemeClr val="tx1"/>
              </a:solidFill>
              <a:effectLst/>
              <a:latin typeface="Arial" pitchFamily="34" charset="0"/>
              <a:cs typeface="Arial" pitchFamily="34" charset="0"/>
            </a:endParaRPr>
          </a:p>
        </p:txBody>
      </p:sp>
      <p:sp>
        <p:nvSpPr>
          <p:cNvPr id="21509" name="Rectangle 5"/>
          <p:cNvSpPr>
            <a:spLocks noChangeArrowheads="1"/>
          </p:cNvSpPr>
          <p:nvPr/>
        </p:nvSpPr>
        <p:spPr bwMode="auto">
          <a:xfrm>
            <a:off x="3331363" y="6159392"/>
            <a:ext cx="5000628" cy="461665"/>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1" fontAlgn="base" hangingPunct="1">
              <a:spcBef>
                <a:spcPct val="0"/>
              </a:spcBef>
              <a:spcAft>
                <a:spcPct val="0"/>
              </a:spcAft>
            </a:pPr>
            <a:r>
              <a:rPr lang="es-ES" sz="1200" dirty="0">
                <a:latin typeface="Arial" pitchFamily="34" charset="0"/>
                <a:ea typeface="Calibri" pitchFamily="34" charset="0"/>
                <a:cs typeface="Arial" pitchFamily="34" charset="0"/>
              </a:rPr>
              <a:t>Fig. 17. Detalle del fondo de La rendición de Breda, donde se observa las inundaciones en correspondencia con el grabado anterior.</a:t>
            </a:r>
          </a:p>
        </p:txBody>
      </p:sp>
      <p:sp>
        <p:nvSpPr>
          <p:cNvPr id="8" name="7 CuadroTexto"/>
          <p:cNvSpPr txBox="1"/>
          <p:nvPr/>
        </p:nvSpPr>
        <p:spPr>
          <a:xfrm>
            <a:off x="370703" y="1210986"/>
            <a:ext cx="2224216" cy="5632311"/>
          </a:xfrm>
          <a:prstGeom prst="rect">
            <a:avLst/>
          </a:prstGeom>
          <a:noFill/>
        </p:spPr>
        <p:txBody>
          <a:bodyPr wrap="square" rtlCol="0">
            <a:spAutoFit/>
          </a:bodyPr>
          <a:lstStyle/>
          <a:p>
            <a:r>
              <a:rPr lang="es-ES" sz="2400" dirty="0"/>
              <a:t>En la Fig. 17 se reproduce el fondo del cuadro de La Rendición de Breda donde se observa la similitud de la representación del paisaje inundado con el grabado de </a:t>
            </a:r>
            <a:r>
              <a:rPr lang="es-ES" sz="2400" dirty="0" err="1"/>
              <a:t>Hermann</a:t>
            </a:r>
            <a:r>
              <a:rPr lang="es-ES" sz="2400" dirty="0"/>
              <a:t> Hugo (Fig. 16).</a:t>
            </a:r>
          </a:p>
          <a:p>
            <a:endParaRPr lang="es-ES" sz="2400" dirty="0"/>
          </a:p>
        </p:txBody>
      </p:sp>
    </p:spTree>
  </p:cSld>
  <p:clrMapOvr>
    <a:masterClrMapping/>
  </p:clrMapOvr>
  <p:transition spd="slow" advTm="8221">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4800" y="1554162"/>
            <a:ext cx="5231027" cy="5303837"/>
          </a:xfrm>
        </p:spPr>
        <p:txBody>
          <a:bodyPr>
            <a:normAutofit lnSpcReduction="10000"/>
          </a:bodyPr>
          <a:lstStyle/>
          <a:p>
            <a:r>
              <a:rPr lang="es-ES" dirty="0"/>
              <a:t>Al igual que hemos visto la utilización de fuentes gráficas diversas para las obras anteriores, Velázquez ha podido utilizar referencias al corpus de autorretratos de Rembrandt para construir el personaje de este soldado del bando de los holandeses.</a:t>
            </a:r>
          </a:p>
          <a:p>
            <a:endParaRPr lang="es-ES" dirty="0"/>
          </a:p>
          <a:p>
            <a:endParaRPr lang="es-ES" dirty="0"/>
          </a:p>
        </p:txBody>
      </p:sp>
      <p:pic>
        <p:nvPicPr>
          <p:cNvPr id="4" name="3 Imagen" descr="soldado.jpg"/>
          <p:cNvPicPr>
            <a:picLocks noChangeAspect="1"/>
          </p:cNvPicPr>
          <p:nvPr/>
        </p:nvPicPr>
        <p:blipFill>
          <a:blip r:embed="rId3"/>
          <a:stretch>
            <a:fillRect/>
          </a:stretch>
        </p:blipFill>
        <p:spPr>
          <a:xfrm>
            <a:off x="5680952" y="1805634"/>
            <a:ext cx="3117059" cy="3999600"/>
          </a:xfrm>
          <a:prstGeom prst="rect">
            <a:avLst/>
          </a:prstGeom>
        </p:spPr>
      </p:pic>
    </p:spTree>
    <p:custDataLst>
      <p:tags r:id="rId1"/>
    </p:custDataLst>
  </p:cSld>
  <p:clrMapOvr>
    <a:masterClrMapping/>
  </p:clrMapOvr>
  <p:transition spd="slow" advTm="976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soldado.jpg"/>
          <p:cNvPicPr>
            <a:picLocks noChangeAspect="1"/>
          </p:cNvPicPr>
          <p:nvPr/>
        </p:nvPicPr>
        <p:blipFill>
          <a:blip r:embed="rId3"/>
          <a:stretch>
            <a:fillRect/>
          </a:stretch>
        </p:blipFill>
        <p:spPr>
          <a:xfrm>
            <a:off x="4841026" y="1578477"/>
            <a:ext cx="3366760" cy="4320000"/>
          </a:xfrm>
          <a:prstGeom prst="rect">
            <a:avLst/>
          </a:prstGeom>
        </p:spPr>
      </p:pic>
      <p:sp>
        <p:nvSpPr>
          <p:cNvPr id="8" name="7 CuadroTexto"/>
          <p:cNvSpPr txBox="1"/>
          <p:nvPr/>
        </p:nvSpPr>
        <p:spPr>
          <a:xfrm>
            <a:off x="568410" y="1383955"/>
            <a:ext cx="3509319" cy="4832092"/>
          </a:xfrm>
          <a:prstGeom prst="rect">
            <a:avLst/>
          </a:prstGeom>
          <a:noFill/>
        </p:spPr>
        <p:txBody>
          <a:bodyPr wrap="square" rtlCol="0">
            <a:spAutoFit/>
          </a:bodyPr>
          <a:lstStyle/>
          <a:p>
            <a:r>
              <a:rPr lang="es-ES" sz="2800" dirty="0"/>
              <a:t>Creemos que existe una coincidencia formal entre el personaje-soldado aludido, en la pintura de Velázquez, la rendición de Breda, con el extenso </a:t>
            </a:r>
            <a:r>
              <a:rPr lang="es-ES" sz="2800" i="1" dirty="0"/>
              <a:t>corpus</a:t>
            </a:r>
            <a:r>
              <a:rPr lang="es-ES" sz="2800" dirty="0"/>
              <a:t> de autorretratos de Rembrandt, pinturas, dibujos o grabados.</a:t>
            </a:r>
          </a:p>
        </p:txBody>
      </p:sp>
      <p:pic>
        <p:nvPicPr>
          <p:cNvPr id="7" name="6 Imagen" descr="Rembrant y soldado 2b.jpg"/>
          <p:cNvPicPr>
            <a:picLocks noChangeAspect="1"/>
          </p:cNvPicPr>
          <p:nvPr/>
        </p:nvPicPr>
        <p:blipFill>
          <a:blip r:embed="rId4"/>
          <a:stretch>
            <a:fillRect/>
          </a:stretch>
        </p:blipFill>
        <p:spPr>
          <a:xfrm>
            <a:off x="4841026" y="1578477"/>
            <a:ext cx="3366760" cy="4320000"/>
          </a:xfrm>
          <a:prstGeom prst="rect">
            <a:avLst/>
          </a:prstGeom>
        </p:spPr>
      </p:pic>
      <p:pic>
        <p:nvPicPr>
          <p:cNvPr id="6" name="5 Marcador de contenido" descr="Rembrant y soldado 1b.jpg"/>
          <p:cNvPicPr>
            <a:picLocks noGrp="1" noChangeAspect="1"/>
          </p:cNvPicPr>
          <p:nvPr>
            <p:ph idx="1"/>
          </p:nvPr>
        </p:nvPicPr>
        <p:blipFill>
          <a:blip r:embed="rId5"/>
          <a:stretch>
            <a:fillRect/>
          </a:stretch>
        </p:blipFill>
        <p:spPr>
          <a:xfrm>
            <a:off x="4841026" y="1578477"/>
            <a:ext cx="3366761" cy="4320000"/>
          </a:xfrm>
        </p:spPr>
      </p:pic>
      <p:pic>
        <p:nvPicPr>
          <p:cNvPr id="4" name="Picture 22"/>
          <p:cNvPicPr>
            <a:picLocks noChangeAspect="1" noChangeArrowheads="1"/>
          </p:cNvPicPr>
          <p:nvPr/>
        </p:nvPicPr>
        <p:blipFill>
          <a:blip r:embed="rId6"/>
          <a:srcRect l="16122" t="14302" r="30454" b="37210"/>
          <a:stretch>
            <a:fillRect/>
          </a:stretch>
        </p:blipFill>
        <p:spPr bwMode="auto">
          <a:xfrm>
            <a:off x="4801779" y="1578477"/>
            <a:ext cx="3445255" cy="4320000"/>
          </a:xfrm>
          <a:prstGeom prst="rect">
            <a:avLst/>
          </a:prstGeom>
          <a:noFill/>
          <a:ln w="9525">
            <a:noFill/>
            <a:round/>
            <a:headEnd/>
            <a:tailEnd/>
          </a:ln>
          <a:effectLst/>
        </p:spPr>
      </p:pic>
    </p:spTree>
    <p:custDataLst>
      <p:tags r:id="rId1"/>
    </p:custDataLst>
  </p:cSld>
  <p:clrMapOvr>
    <a:masterClrMapping/>
  </p:clrMapOvr>
  <p:transition spd="slow" advTm="17175">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4800" y="1554162"/>
            <a:ext cx="8468497" cy="4525963"/>
          </a:xfrm>
        </p:spPr>
        <p:txBody>
          <a:bodyPr>
            <a:normAutofit fontScale="92500"/>
          </a:bodyPr>
          <a:lstStyle/>
          <a:p>
            <a:r>
              <a:rPr lang="es-ES" dirty="0"/>
              <a:t>Cuando Velázquez en un cuadro de batallas y guerras incorpora a colegas pintores flamencos, ¿está abogando por la capacidad de paz y por la dignificación de la pintura como arte liberal ligada al dibujo, al conocimiento y al proceso mental de la visión?</a:t>
            </a:r>
          </a:p>
          <a:p>
            <a:r>
              <a:rPr lang="es-ES" dirty="0"/>
              <a:t>¿Practica una soterrada corriente de algo que podríamos llamar acción social en el siglo XVII?</a:t>
            </a:r>
          </a:p>
        </p:txBody>
      </p:sp>
    </p:spTree>
  </p:cSld>
  <p:clrMapOvr>
    <a:masterClrMapping/>
  </p:clrMapOvr>
  <p:transition spd="slow" advTm="1078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26626" name="Picture 2" descr="http://2.bp.blogspot.com/-odCASyqunzk/VOTyh15hwpI/AAAAAAAAAyg/MolNlKHslSE/s1600/Le_si%C3%A8ge_de_Br%C3%A9da_-_Jacques_Callot.jpg"/>
          <p:cNvPicPr>
            <a:picLocks noChangeAspect="1" noChangeArrowheads="1"/>
          </p:cNvPicPr>
          <p:nvPr/>
        </p:nvPicPr>
        <p:blipFill>
          <a:blip r:embed="rId3"/>
          <a:srcRect/>
          <a:stretch>
            <a:fillRect/>
          </a:stretch>
        </p:blipFill>
        <p:spPr bwMode="auto">
          <a:xfrm>
            <a:off x="679938" y="0"/>
            <a:ext cx="8018588" cy="6894771"/>
          </a:xfrm>
          <a:prstGeom prst="rect">
            <a:avLst/>
          </a:prstGeom>
          <a:noFill/>
        </p:spPr>
      </p:pic>
      <p:sp>
        <p:nvSpPr>
          <p:cNvPr id="3" name="2 Marcador de contenido"/>
          <p:cNvSpPr>
            <a:spLocks noGrp="1"/>
          </p:cNvSpPr>
          <p:nvPr>
            <p:ph idx="1"/>
          </p:nvPr>
        </p:nvSpPr>
        <p:spPr>
          <a:xfrm>
            <a:off x="890953" y="358413"/>
            <a:ext cx="7901354" cy="2361341"/>
          </a:xfrm>
          <a:solidFill>
            <a:srgbClr val="DDDDDD">
              <a:alpha val="50196"/>
            </a:srgbClr>
          </a:solidFill>
        </p:spPr>
        <p:txBody>
          <a:bodyPr>
            <a:normAutofit fontScale="70000" lnSpcReduction="20000"/>
          </a:bodyPr>
          <a:lstStyle/>
          <a:p>
            <a:r>
              <a:rPr lang="es-ES" b="1" i="1" dirty="0">
                <a:solidFill>
                  <a:schemeClr val="bg2">
                    <a:lumMod val="25000"/>
                  </a:schemeClr>
                </a:solidFill>
                <a:latin typeface="Arial" pitchFamily="34" charset="0"/>
                <a:cs typeface="Arial" pitchFamily="34" charset="0"/>
              </a:rPr>
              <a:t>“El 5 de Junio (1625), la guarnición holandesa derrotada, al mando de Justin de Nassau, salía de Breda con todos los honores. La noticia llegaría a Madrid el día 15 y fue recibida con grandes muestras de regocijo: Olivares recompensó al mensajero con un premio de quinientos doblones”.</a:t>
            </a:r>
            <a:endParaRPr lang="es-ES" b="1" dirty="0">
              <a:solidFill>
                <a:schemeClr val="bg2">
                  <a:lumMod val="25000"/>
                </a:schemeClr>
              </a:solidFill>
              <a:latin typeface="Arial" pitchFamily="34" charset="0"/>
              <a:cs typeface="Arial" pitchFamily="34" charset="0"/>
            </a:endParaRPr>
          </a:p>
          <a:p>
            <a:pPr>
              <a:buNone/>
            </a:pPr>
            <a:r>
              <a:rPr lang="es-ES" b="1" dirty="0">
                <a:solidFill>
                  <a:schemeClr val="bg2">
                    <a:lumMod val="25000"/>
                  </a:schemeClr>
                </a:solidFill>
                <a:latin typeface="Arial" pitchFamily="34" charset="0"/>
                <a:cs typeface="Arial" pitchFamily="34" charset="0"/>
              </a:rPr>
              <a:t>	</a:t>
            </a:r>
            <a:r>
              <a:rPr lang="es-ES" sz="2600" b="1" dirty="0" err="1">
                <a:solidFill>
                  <a:schemeClr val="bg2">
                    <a:lumMod val="25000"/>
                  </a:schemeClr>
                </a:solidFill>
                <a:latin typeface="Arial" pitchFamily="34" charset="0"/>
                <a:cs typeface="Arial" pitchFamily="34" charset="0"/>
              </a:rPr>
              <a:t>Elliott</a:t>
            </a:r>
            <a:r>
              <a:rPr lang="es-ES" sz="2600" b="1" dirty="0">
                <a:solidFill>
                  <a:schemeClr val="bg2">
                    <a:lumMod val="25000"/>
                  </a:schemeClr>
                </a:solidFill>
                <a:latin typeface="Arial" pitchFamily="34" charset="0"/>
                <a:cs typeface="Arial" pitchFamily="34" charset="0"/>
              </a:rPr>
              <a:t>, J.H. El conde-duque de Olivares. Editorial Crítica. Barcelona. 2010, p. 271.</a:t>
            </a:r>
            <a:endParaRPr lang="es-ES" b="1" dirty="0">
              <a:solidFill>
                <a:schemeClr val="bg2">
                  <a:lumMod val="25000"/>
                </a:schemeClr>
              </a:solidFill>
              <a:latin typeface="Arial" pitchFamily="34" charset="0"/>
              <a:cs typeface="Arial" pitchFamily="34" charset="0"/>
            </a:endParaRPr>
          </a:p>
        </p:txBody>
      </p:sp>
    </p:spTree>
    <p:custDataLst>
      <p:tags r:id="rId1"/>
    </p:custDataLst>
  </p:cSld>
  <p:clrMapOvr>
    <a:masterClrMapping/>
  </p:clrMapOvr>
  <p:transition spd="slow" advTm="6739">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2 Marcador de contenido"/>
          <p:cNvSpPr>
            <a:spLocks noGrp="1"/>
          </p:cNvSpPr>
          <p:nvPr>
            <p:ph idx="1"/>
          </p:nvPr>
        </p:nvSpPr>
        <p:spPr>
          <a:xfrm>
            <a:off x="504092" y="1407102"/>
            <a:ext cx="8358554" cy="3066044"/>
          </a:xfrm>
        </p:spPr>
        <p:txBody>
          <a:bodyPr>
            <a:normAutofit/>
          </a:bodyPr>
          <a:lstStyle/>
          <a:p>
            <a:pPr algn="just"/>
            <a:r>
              <a:rPr lang="es-ES" dirty="0">
                <a:latin typeface="Arial" pitchFamily="34" charset="0"/>
                <a:cs typeface="Arial" pitchFamily="34" charset="0"/>
              </a:rPr>
              <a:t>Para la decoración del salón de Reinos del Palacio del Buen Retiro, se ha ideado un programa decorativo con una finalidad política precisa: LA EXALTACIÓN DEL ORIGEN Y FORTALEZA DE LA MONARQUÍA HISPÁNICA. </a:t>
            </a:r>
          </a:p>
        </p:txBody>
      </p:sp>
      <p:pic>
        <p:nvPicPr>
          <p:cNvPr id="1028" name="Picture 4" descr="http://mm.queaprendemoshoy.com/wp-content/uploads/2013/10/palacio17.jpg"/>
          <p:cNvPicPr>
            <a:picLocks noChangeAspect="1" noChangeArrowheads="1"/>
          </p:cNvPicPr>
          <p:nvPr/>
        </p:nvPicPr>
        <p:blipFill>
          <a:blip r:embed="rId3"/>
          <a:srcRect/>
          <a:stretch>
            <a:fillRect/>
          </a:stretch>
        </p:blipFill>
        <p:spPr bwMode="auto">
          <a:xfrm>
            <a:off x="-23443" y="-17386"/>
            <a:ext cx="9135461" cy="6875386"/>
          </a:xfrm>
          <a:prstGeom prst="rect">
            <a:avLst/>
          </a:prstGeom>
          <a:noFill/>
        </p:spPr>
      </p:pic>
      <p:sp>
        <p:nvSpPr>
          <p:cNvPr id="6" name="5 CuadroTexto"/>
          <p:cNvSpPr txBox="1"/>
          <p:nvPr/>
        </p:nvSpPr>
        <p:spPr>
          <a:xfrm>
            <a:off x="703384" y="6189784"/>
            <a:ext cx="7432431" cy="369332"/>
          </a:xfrm>
          <a:prstGeom prst="rect">
            <a:avLst/>
          </a:prstGeom>
          <a:solidFill>
            <a:schemeClr val="bg1"/>
          </a:solidFill>
        </p:spPr>
        <p:txBody>
          <a:bodyPr wrap="square" rtlCol="0">
            <a:spAutoFit/>
          </a:bodyPr>
          <a:lstStyle/>
          <a:p>
            <a:r>
              <a:rPr lang="es-ES" dirty="0">
                <a:latin typeface="Arial" pitchFamily="34" charset="0"/>
                <a:cs typeface="Arial" pitchFamily="34" charset="0"/>
              </a:rPr>
              <a:t>Reconstitución virtual del salón del Reino del Palacio del Buen Retiro</a:t>
            </a:r>
          </a:p>
        </p:txBody>
      </p:sp>
    </p:spTree>
    <p:custDataLst>
      <p:tags r:id="rId1"/>
    </p:custDataLst>
  </p:cSld>
  <p:clrMapOvr>
    <a:masterClrMapping/>
  </p:clrMapOvr>
  <p:transition spd="slow" advTm="8174">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2000"/>
                                        <p:tgtEl>
                                          <p:spTgt spid="102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81354" y="1195754"/>
            <a:ext cx="8710246" cy="5345723"/>
          </a:xfrm>
        </p:spPr>
        <p:txBody>
          <a:bodyPr>
            <a:normAutofit/>
          </a:bodyPr>
          <a:lstStyle/>
          <a:p>
            <a:r>
              <a:rPr lang="es-ES" dirty="0">
                <a:latin typeface="Arial" pitchFamily="34" charset="0"/>
                <a:cs typeface="Arial" pitchFamily="34" charset="0"/>
              </a:rPr>
              <a:t>. Diego Velázquez, inmerso en este proyecto político-artístico, tiene, o se reserva, el encargo de generar la imagen de una de las victorias más sonadas de la monarquía española en estos tiempos: la rendición de la ciudad holandesa de Breda a los tercios de Flandes, comandados por Ambrosio </a:t>
            </a:r>
            <a:r>
              <a:rPr lang="es-ES" dirty="0" err="1">
                <a:latin typeface="Arial" pitchFamily="34" charset="0"/>
                <a:cs typeface="Arial" pitchFamily="34" charset="0"/>
              </a:rPr>
              <a:t>Spinola</a:t>
            </a:r>
            <a:r>
              <a:rPr lang="es-ES" dirty="0">
                <a:latin typeface="Arial" pitchFamily="34" charset="0"/>
                <a:cs typeface="Arial" pitchFamily="34" charset="0"/>
              </a:rPr>
              <a:t>, marqués de los </a:t>
            </a:r>
            <a:r>
              <a:rPr lang="es-ES" dirty="0" err="1">
                <a:latin typeface="Arial" pitchFamily="34" charset="0"/>
                <a:cs typeface="Arial" pitchFamily="34" charset="0"/>
              </a:rPr>
              <a:t>Balbases</a:t>
            </a:r>
            <a:r>
              <a:rPr lang="es-ES" dirty="0">
                <a:latin typeface="Arial" pitchFamily="34" charset="0"/>
                <a:cs typeface="Arial" pitchFamily="34" charset="0"/>
              </a:rPr>
              <a:t>, genovés.  </a:t>
            </a:r>
          </a:p>
          <a:p>
            <a:endParaRPr lang="es-ES" dirty="0"/>
          </a:p>
        </p:txBody>
      </p:sp>
    </p:spTree>
  </p:cSld>
  <p:clrMapOvr>
    <a:masterClrMapping/>
  </p:clrMapOvr>
  <p:transition spd="slow" advTm="8393">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cult.gva.es/mbav/data/0572.jpg"/>
          <p:cNvPicPr>
            <a:picLocks noChangeAspect="1" noChangeArrowheads="1"/>
          </p:cNvPicPr>
          <p:nvPr/>
        </p:nvPicPr>
        <p:blipFill>
          <a:blip r:embed="rId2"/>
          <a:srcRect/>
          <a:stretch>
            <a:fillRect/>
          </a:stretch>
        </p:blipFill>
        <p:spPr bwMode="auto">
          <a:xfrm>
            <a:off x="1863750" y="175846"/>
            <a:ext cx="5416501" cy="6506308"/>
          </a:xfrm>
          <a:prstGeom prst="rect">
            <a:avLst/>
          </a:prstGeom>
          <a:noFill/>
        </p:spPr>
      </p:pic>
      <p:sp>
        <p:nvSpPr>
          <p:cNvPr id="5" name="4 CuadroTexto"/>
          <p:cNvSpPr txBox="1"/>
          <p:nvPr/>
        </p:nvSpPr>
        <p:spPr>
          <a:xfrm>
            <a:off x="1828800" y="6189784"/>
            <a:ext cx="5486400" cy="646331"/>
          </a:xfrm>
          <a:prstGeom prst="rect">
            <a:avLst/>
          </a:prstGeom>
          <a:solidFill>
            <a:schemeClr val="bg1"/>
          </a:solidFill>
        </p:spPr>
        <p:txBody>
          <a:bodyPr wrap="square" rtlCol="0">
            <a:spAutoFit/>
          </a:bodyPr>
          <a:lstStyle/>
          <a:p>
            <a:r>
              <a:rPr lang="es-ES" dirty="0">
                <a:latin typeface="Arial" pitchFamily="34" charset="0"/>
                <a:cs typeface="Arial" pitchFamily="34" charset="0"/>
              </a:rPr>
              <a:t>Autorretrato de Velázquez. 1640. Óleo sobre lienzo (45x38 cm). Valencia, Museo Provincial</a:t>
            </a:r>
          </a:p>
        </p:txBody>
      </p:sp>
    </p:spTree>
  </p:cSld>
  <p:clrMapOvr>
    <a:masterClrMapping/>
  </p:clrMapOvr>
  <p:transition spd="slow" advTm="1186">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825511" y="6213231"/>
            <a:ext cx="3447219" cy="400110"/>
          </a:xfrm>
          <a:prstGeom prst="rect">
            <a:avLst/>
          </a:prstGeom>
          <a:solidFill>
            <a:schemeClr val="bg1"/>
          </a:solidFill>
        </p:spPr>
        <p:txBody>
          <a:bodyPr wrap="square" rtlCol="0">
            <a:spAutoFit/>
          </a:bodyPr>
          <a:lstStyle/>
          <a:p>
            <a:pPr algn="ctr"/>
            <a:r>
              <a:rPr lang="es-ES" sz="2000" dirty="0">
                <a:latin typeface="Arial" pitchFamily="34" charset="0"/>
                <a:cs typeface="Arial" pitchFamily="34" charset="0"/>
              </a:rPr>
              <a:t>Retrato de Felipe IV). </a:t>
            </a:r>
          </a:p>
        </p:txBody>
      </p:sp>
      <p:pic>
        <p:nvPicPr>
          <p:cNvPr id="28678" name="Picture 6" descr="http://www.artehistoria.com/v2/jpg/VEF00215.jpg"/>
          <p:cNvPicPr>
            <a:picLocks noChangeAspect="1" noChangeArrowheads="1"/>
          </p:cNvPicPr>
          <p:nvPr/>
        </p:nvPicPr>
        <p:blipFill>
          <a:blip r:embed="rId3"/>
          <a:srcRect b="10991"/>
          <a:stretch>
            <a:fillRect/>
          </a:stretch>
        </p:blipFill>
        <p:spPr bwMode="auto">
          <a:xfrm>
            <a:off x="3866428" y="287184"/>
            <a:ext cx="5039589" cy="5926047"/>
          </a:xfrm>
          <a:prstGeom prst="rect">
            <a:avLst/>
          </a:prstGeom>
          <a:noFill/>
        </p:spPr>
      </p:pic>
      <p:sp>
        <p:nvSpPr>
          <p:cNvPr id="6" name="2 Marcador de contenido"/>
          <p:cNvSpPr>
            <a:spLocks noGrp="1"/>
          </p:cNvSpPr>
          <p:nvPr>
            <p:ph idx="1"/>
          </p:nvPr>
        </p:nvSpPr>
        <p:spPr>
          <a:xfrm>
            <a:off x="-1" y="1161534"/>
            <a:ext cx="3866429" cy="5696465"/>
          </a:xfrm>
        </p:spPr>
        <p:txBody>
          <a:bodyPr>
            <a:normAutofit fontScale="92500" lnSpcReduction="20000"/>
          </a:bodyPr>
          <a:lstStyle/>
          <a:p>
            <a:r>
              <a:rPr lang="es-ES" dirty="0"/>
              <a:t>“</a:t>
            </a:r>
            <a:r>
              <a:rPr lang="es-ES" i="1" dirty="0"/>
              <a:t>… según tradición, el rey</a:t>
            </a:r>
            <a:r>
              <a:rPr lang="es-ES" dirty="0"/>
              <a:t> (Felipe IV) </a:t>
            </a:r>
            <a:r>
              <a:rPr lang="es-ES" i="1" dirty="0"/>
              <a:t>había enviado un lacónico mensaje: Marqués de Spínola, tomad a Breda”. </a:t>
            </a:r>
            <a:r>
              <a:rPr lang="es-ES" dirty="0"/>
              <a:t>Y hace la suposición de que esta escena Velázquez la ha visto en el teatro, en el drama de Pedro Calderón de la Barca dedicado a este hecho.</a:t>
            </a:r>
          </a:p>
          <a:p>
            <a:endParaRPr lang="es-ES" dirty="0"/>
          </a:p>
        </p:txBody>
      </p:sp>
    </p:spTree>
    <p:custDataLst>
      <p:tags r:id="rId1"/>
    </p:custDataLst>
  </p:cSld>
  <p:clrMapOvr>
    <a:masterClrMapping/>
  </p:clrMapOvr>
  <p:transition spd="slow" advTm="9375">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678"/>
                                        </p:tgtEl>
                                        <p:attrNameLst>
                                          <p:attrName>style.visibility</p:attrName>
                                        </p:attrNameLst>
                                      </p:cBhvr>
                                      <p:to>
                                        <p:strVal val="visible"/>
                                      </p:to>
                                    </p:set>
                                    <p:animEffect transition="in" filter="fade">
                                      <p:cBhvr>
                                        <p:cTn id="12" dur="2000"/>
                                        <p:tgtEl>
                                          <p:spTgt spid="2867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261018"/>
            <a:ext cx="4595446" cy="5509847"/>
          </a:xfrm>
        </p:spPr>
        <p:txBody>
          <a:bodyPr>
            <a:normAutofit fontScale="92500" lnSpcReduction="10000"/>
          </a:bodyPr>
          <a:lstStyle/>
          <a:p>
            <a:r>
              <a:rPr lang="es-ES" dirty="0">
                <a:latin typeface="Arial" pitchFamily="34" charset="0"/>
                <a:cs typeface="Arial" pitchFamily="34" charset="0"/>
              </a:rPr>
              <a:t>Velázquez, ya en este tiempo y joven todavía, no es un pintor cualquiera. Es una persona culta, que trabaja en la corte en cercanía a la élite política, económica y social del imperio mayor del mundo conocido, que en estas fechas decisivas es aún la monarquía española.</a:t>
            </a:r>
          </a:p>
        </p:txBody>
      </p:sp>
      <p:pic>
        <p:nvPicPr>
          <p:cNvPr id="4" name="Picture 2" descr="http://www.cult.gva.es/mbav/data/0572.jpg"/>
          <p:cNvPicPr>
            <a:picLocks noChangeAspect="1" noChangeArrowheads="1"/>
          </p:cNvPicPr>
          <p:nvPr/>
        </p:nvPicPr>
        <p:blipFill>
          <a:blip r:embed="rId3"/>
          <a:srcRect/>
          <a:stretch>
            <a:fillRect/>
          </a:stretch>
        </p:blipFill>
        <p:spPr bwMode="auto">
          <a:xfrm>
            <a:off x="4888875" y="1383319"/>
            <a:ext cx="4255125" cy="5111262"/>
          </a:xfrm>
          <a:prstGeom prst="rect">
            <a:avLst/>
          </a:prstGeom>
          <a:noFill/>
        </p:spPr>
      </p:pic>
    </p:spTree>
    <p:custDataLst>
      <p:tags r:id="rId1"/>
    </p:custDataLst>
  </p:cSld>
  <p:clrMapOvr>
    <a:masterClrMapping/>
  </p:clrMapOvr>
  <p:transition spd="slow" advTm="8377">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41404" y="1435285"/>
            <a:ext cx="4158841" cy="4545386"/>
          </a:xfrm>
        </p:spPr>
        <p:txBody>
          <a:bodyPr>
            <a:normAutofit/>
          </a:bodyPr>
          <a:lstStyle/>
          <a:p>
            <a:r>
              <a:rPr lang="es-ES" dirty="0"/>
              <a:t>Tiene cercanía con el rey, y cuenta con la protección directa de la persona que ostenta el poder real, y casi absoluto, Don Gaspar de Guzmán, conde-duque de Olivares.</a:t>
            </a:r>
          </a:p>
          <a:p>
            <a:endParaRPr lang="es-ES" dirty="0"/>
          </a:p>
        </p:txBody>
      </p:sp>
      <p:pic>
        <p:nvPicPr>
          <p:cNvPr id="29698" name="Picture 2" descr="http://blogs.20minutos.es/martinezsoler/files/2012/10/El-Conde-Duque-de-Olivares-Particular1.jpg"/>
          <p:cNvPicPr>
            <a:picLocks noChangeAspect="1" noChangeArrowheads="1"/>
          </p:cNvPicPr>
          <p:nvPr/>
        </p:nvPicPr>
        <p:blipFill>
          <a:blip r:embed="rId3"/>
          <a:srcRect/>
          <a:stretch>
            <a:fillRect/>
          </a:stretch>
        </p:blipFill>
        <p:spPr bwMode="auto">
          <a:xfrm>
            <a:off x="5538350" y="18000"/>
            <a:ext cx="3605650" cy="6840000"/>
          </a:xfrm>
          <a:prstGeom prst="rect">
            <a:avLst/>
          </a:prstGeom>
          <a:noFill/>
        </p:spPr>
      </p:pic>
    </p:spTree>
    <p:custDataLst>
      <p:tags r:id="rId1"/>
    </p:custDataLst>
  </p:cSld>
  <p:clrMapOvr>
    <a:masterClrMapping/>
  </p:clrMapOvr>
  <p:transition spd="slow" advTm="6755">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fade">
                                      <p:cBhvr>
                                        <p:cTn id="7" dur="20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5|1.2"/>
</p:tagLst>
</file>

<file path=ppt/tags/tag10.xml><?xml version="1.0" encoding="utf-8"?>
<p:tagLst xmlns:a="http://schemas.openxmlformats.org/drawingml/2006/main" xmlns:r="http://schemas.openxmlformats.org/officeDocument/2006/relationships" xmlns:p="http://schemas.openxmlformats.org/presentationml/2006/main">
  <p:tag name="TIMING" val="|0.9|1.6"/>
</p:tagLst>
</file>

<file path=ppt/tags/tag11.xml><?xml version="1.0" encoding="utf-8"?>
<p:tagLst xmlns:a="http://schemas.openxmlformats.org/drawingml/2006/main" xmlns:r="http://schemas.openxmlformats.org/officeDocument/2006/relationships" xmlns:p="http://schemas.openxmlformats.org/presentationml/2006/main">
  <p:tag name="TIMING" val="|0.6"/>
</p:tagLst>
</file>

<file path=ppt/tags/tag12.xml><?xml version="1.0" encoding="utf-8"?>
<p:tagLst xmlns:a="http://schemas.openxmlformats.org/drawingml/2006/main" xmlns:r="http://schemas.openxmlformats.org/officeDocument/2006/relationships" xmlns:p="http://schemas.openxmlformats.org/presentationml/2006/main">
  <p:tag name="TIMING" val="|0.4|8.4|4.1|1.9"/>
</p:tagLst>
</file>

<file path=ppt/tags/tag2.xml><?xml version="1.0" encoding="utf-8"?>
<p:tagLst xmlns:a="http://schemas.openxmlformats.org/drawingml/2006/main" xmlns:r="http://schemas.openxmlformats.org/officeDocument/2006/relationships" xmlns:p="http://schemas.openxmlformats.org/presentationml/2006/main">
  <p:tag name="TIMING" val="|2.1|1.7"/>
</p:tagLst>
</file>

<file path=ppt/tags/tag3.xml><?xml version="1.0" encoding="utf-8"?>
<p:tagLst xmlns:a="http://schemas.openxmlformats.org/drawingml/2006/main" xmlns:r="http://schemas.openxmlformats.org/officeDocument/2006/relationships" xmlns:p="http://schemas.openxmlformats.org/presentationml/2006/main">
  <p:tag name="TIMING" val="|1.2|1.8"/>
</p:tagLst>
</file>

<file path=ppt/tags/tag4.xml><?xml version="1.0" encoding="utf-8"?>
<p:tagLst xmlns:a="http://schemas.openxmlformats.org/drawingml/2006/main" xmlns:r="http://schemas.openxmlformats.org/officeDocument/2006/relationships" xmlns:p="http://schemas.openxmlformats.org/presentationml/2006/main">
  <p:tag name="TIMING" val="|1"/>
</p:tagLst>
</file>

<file path=ppt/tags/tag5.xml><?xml version="1.0" encoding="utf-8"?>
<p:tagLst xmlns:a="http://schemas.openxmlformats.org/drawingml/2006/main" xmlns:r="http://schemas.openxmlformats.org/officeDocument/2006/relationships" xmlns:p="http://schemas.openxmlformats.org/presentationml/2006/main">
  <p:tag name="TIMING" val="|0.1"/>
</p:tagLst>
</file>

<file path=ppt/tags/tag6.xml><?xml version="1.0" encoding="utf-8"?>
<p:tagLst xmlns:a="http://schemas.openxmlformats.org/drawingml/2006/main" xmlns:r="http://schemas.openxmlformats.org/officeDocument/2006/relationships" xmlns:p="http://schemas.openxmlformats.org/presentationml/2006/main">
  <p:tag name="TIMING" val="|2.2"/>
</p:tagLst>
</file>

<file path=ppt/tags/tag7.xml><?xml version="1.0" encoding="utf-8"?>
<p:tagLst xmlns:a="http://schemas.openxmlformats.org/drawingml/2006/main" xmlns:r="http://schemas.openxmlformats.org/officeDocument/2006/relationships" xmlns:p="http://schemas.openxmlformats.org/presentationml/2006/main">
  <p:tag name="TIMING" val="|0.6|1.3|2.6"/>
</p:tagLst>
</file>

<file path=ppt/tags/tag8.xml><?xml version="1.0" encoding="utf-8"?>
<p:tagLst xmlns:a="http://schemas.openxmlformats.org/drawingml/2006/main" xmlns:r="http://schemas.openxmlformats.org/officeDocument/2006/relationships" xmlns:p="http://schemas.openxmlformats.org/presentationml/2006/main">
  <p:tag name="TIMING" val="|2.6"/>
</p:tagLst>
</file>

<file path=ppt/tags/tag9.xml><?xml version="1.0" encoding="utf-8"?>
<p:tagLst xmlns:a="http://schemas.openxmlformats.org/drawingml/2006/main" xmlns:r="http://schemas.openxmlformats.org/officeDocument/2006/relationships" xmlns:p="http://schemas.openxmlformats.org/presentationml/2006/main">
  <p:tag name="TIMING" val="|0.5|2.6|2.8|2.3"/>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jes">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865</TotalTime>
  <Words>1251</Words>
  <Application>Microsoft Office PowerPoint</Application>
  <PresentationFormat>Presentación en pantalla (4:3)</PresentationFormat>
  <Paragraphs>46</Paragraphs>
  <Slides>27</Slides>
  <Notes>0</Notes>
  <HiddenSlides>0</HiddenSlides>
  <MMClips>0</MMClips>
  <ScaleCrop>false</ScaleCrop>
  <HeadingPairs>
    <vt:vector size="4" baseType="variant">
      <vt:variant>
        <vt:lpstr>Tema</vt:lpstr>
      </vt:variant>
      <vt:variant>
        <vt:i4>1</vt:i4>
      </vt:variant>
      <vt:variant>
        <vt:lpstr>Títulos de diapositiva</vt:lpstr>
      </vt:variant>
      <vt:variant>
        <vt:i4>27</vt:i4>
      </vt:variant>
    </vt:vector>
  </HeadingPairs>
  <TitlesOfParts>
    <vt:vector size="28" baseType="lpstr">
      <vt:lpstr>Viajes</vt:lpstr>
      <vt:lpstr>PRESENTACIÓN DE LA PROPUESTA  CREATIVO-HISTÓRICA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LA PROPUESTA CREATIVA-HISTÓRICA</dc:title>
  <dc:creator>hp</dc:creator>
  <cp:lastModifiedBy>Usuario</cp:lastModifiedBy>
  <cp:revision>79</cp:revision>
  <dcterms:created xsi:type="dcterms:W3CDTF">2015-03-06T22:32:04Z</dcterms:created>
  <dcterms:modified xsi:type="dcterms:W3CDTF">2020-07-01T18:12:16Z</dcterms:modified>
</cp:coreProperties>
</file>